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6" r:id="rId3"/>
    <p:sldId id="278" r:id="rId4"/>
    <p:sldId id="274" r:id="rId5"/>
    <p:sldId id="272" r:id="rId6"/>
    <p:sldId id="281" r:id="rId7"/>
    <p:sldId id="259" r:id="rId8"/>
    <p:sldId id="283" r:id="rId9"/>
    <p:sldId id="260" r:id="rId10"/>
    <p:sldId id="261" r:id="rId11"/>
    <p:sldId id="263" r:id="rId12"/>
    <p:sldId id="271" r:id="rId13"/>
    <p:sldId id="280" r:id="rId14"/>
    <p:sldId id="282" r:id="rId15"/>
    <p:sldId id="27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7858B-8567-4EA3-A44E-1E49FD5F2C1B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1082C-58D3-40D8-8435-B9067EA0F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17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7858B-8567-4EA3-A44E-1E49FD5F2C1B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1082C-58D3-40D8-8435-B9067EA0F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173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7858B-8567-4EA3-A44E-1E49FD5F2C1B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1082C-58D3-40D8-8435-B9067EA0F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77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7858B-8567-4EA3-A44E-1E49FD5F2C1B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1082C-58D3-40D8-8435-B9067EA0F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0244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7858B-8567-4EA3-A44E-1E49FD5F2C1B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1082C-58D3-40D8-8435-B9067EA0F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949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7858B-8567-4EA3-A44E-1E49FD5F2C1B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1082C-58D3-40D8-8435-B9067EA0F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88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7858B-8567-4EA3-A44E-1E49FD5F2C1B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1082C-58D3-40D8-8435-B9067EA0F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69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7858B-8567-4EA3-A44E-1E49FD5F2C1B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1082C-58D3-40D8-8435-B9067EA0F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673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7858B-8567-4EA3-A44E-1E49FD5F2C1B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1082C-58D3-40D8-8435-B9067EA0F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638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7858B-8567-4EA3-A44E-1E49FD5F2C1B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1082C-58D3-40D8-8435-B9067EA0F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631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7858B-8567-4EA3-A44E-1E49FD5F2C1B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1082C-58D3-40D8-8435-B9067EA0F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3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7858B-8567-4EA3-A44E-1E49FD5F2C1B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1082C-58D3-40D8-8435-B9067EA0F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281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Педагог-психолог в детском саду  </a:t>
            </a: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483768" y="4293096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1600" dirty="0">
                <a:solidFill>
                  <a:srgbClr val="002060"/>
                </a:solidFill>
              </a:rPr>
              <a:t>Чекалина Лариса Владимировна</a:t>
            </a:r>
          </a:p>
          <a:p>
            <a:pPr algn="r"/>
            <a:r>
              <a:rPr lang="ru-RU" sz="1600" dirty="0">
                <a:solidFill>
                  <a:srgbClr val="002060"/>
                </a:solidFill>
              </a:rPr>
              <a:t>Педагог-психолог </a:t>
            </a:r>
          </a:p>
          <a:p>
            <a:pPr algn="r"/>
            <a:r>
              <a:rPr lang="ru-RU" sz="1600" dirty="0">
                <a:solidFill>
                  <a:srgbClr val="002060"/>
                </a:solidFill>
              </a:rPr>
              <a:t>1-й квалификационной категории</a:t>
            </a:r>
          </a:p>
          <a:p>
            <a:pPr algn="r"/>
            <a:r>
              <a:rPr lang="ru-RU" sz="1600" dirty="0">
                <a:solidFill>
                  <a:srgbClr val="002060"/>
                </a:solidFill>
              </a:rPr>
              <a:t>МБДОУ №13 «Сказка»</a:t>
            </a:r>
          </a:p>
          <a:p>
            <a:pPr algn="r"/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25636"/>
            <a:ext cx="5218778" cy="348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3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037237\Desktop\рис. для презентации\DSC051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0267">
            <a:off x="467584" y="1955021"/>
            <a:ext cx="3662105" cy="274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1037237\Desktop\рис. для презентации\DSC052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1640">
            <a:off x="4235723" y="1830640"/>
            <a:ext cx="4224288" cy="316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Valentina\Pictures\карнтинки)\901007-9b09bcb4a5386ecc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6632"/>
            <a:ext cx="3648075" cy="256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Valentina\Pictures\карнтинки)\detia-823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5089">
            <a:off x="7194301" y="188640"/>
            <a:ext cx="1679079" cy="1974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714" y="4144290"/>
            <a:ext cx="3512424" cy="253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Релаксируем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52" y="1268760"/>
            <a:ext cx="7056784" cy="5292588"/>
          </a:xfrm>
        </p:spPr>
      </p:pic>
    </p:spTree>
    <p:extLst>
      <p:ext uri="{BB962C8B-B14F-4D97-AF65-F5344CB8AC3E}">
        <p14:creationId xmlns:p14="http://schemas.microsoft.com/office/powerpoint/2010/main" val="114939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389" y="-174615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Конструируем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8691">
            <a:off x="357313" y="1287227"/>
            <a:ext cx="4176464" cy="269401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573016"/>
            <a:ext cx="4716016" cy="31502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9867">
            <a:off x="4716016" y="1170495"/>
            <a:ext cx="3788021" cy="2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3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48085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Играем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9824">
            <a:off x="959540" y="1286502"/>
            <a:ext cx="3856261" cy="257598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7791">
            <a:off x="4945909" y="1253518"/>
            <a:ext cx="3876817" cy="29076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0296">
            <a:off x="652546" y="4000823"/>
            <a:ext cx="3769196" cy="25178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9283">
            <a:off x="5167173" y="4023519"/>
            <a:ext cx="3731811" cy="249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2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521" y="-17140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10 заповедей родителей: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6589" y="971600"/>
            <a:ext cx="8229600" cy="4525963"/>
          </a:xfrm>
        </p:spPr>
        <p:txBody>
          <a:bodyPr>
            <a:noAutofit/>
          </a:bodyPr>
          <a:lstStyle/>
          <a:p>
            <a:r>
              <a:rPr lang="ru-RU" sz="1200" dirty="0">
                <a:solidFill>
                  <a:srgbClr val="000000"/>
                </a:solidFill>
              </a:rPr>
              <a:t>1. Не жди, что твой ребенок будет таким, как ты или таким, как ты хочешь. Помоги ему стать не тобой, а собой.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>
                <a:solidFill>
                  <a:srgbClr val="000000"/>
                </a:solidFill>
              </a:rPr>
              <a:t>2. Не требуй от ребенка платы за все, что ты для него сделал. Ты дал ему жизнь, как он может отблагодарить тебя? Он даст жизнь другому, тот — третьему, и это необратимый закон благодарности.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>
                <a:solidFill>
                  <a:srgbClr val="000000"/>
                </a:solidFill>
              </a:rPr>
              <a:t>3. Не вымещай на ребенке свои обиды, чтобы в старости не есть горький хлеб. Ибо что посеешь, то и взойдет.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>
                <a:solidFill>
                  <a:srgbClr val="000000"/>
                </a:solidFill>
              </a:rPr>
              <a:t>4. Не относись к его проблемам свысока. Жизнь дана каждому по силам, и будь уверен — ему она тяжела не меньше, чем тебе, а может быть, и больше, поскольку у него нет опыта.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>
                <a:solidFill>
                  <a:srgbClr val="000000"/>
                </a:solidFill>
              </a:rPr>
              <a:t>5. Не унижай!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>
                <a:solidFill>
                  <a:srgbClr val="000000"/>
                </a:solidFill>
              </a:rPr>
              <a:t>6. Не забывай, что самые важные встречи человека — его встречи с детьми. Обращай больше внимания на них — мы никогда не можем знать, кого мы встречаем в ребенке.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>
                <a:solidFill>
                  <a:srgbClr val="000000"/>
                </a:solidFill>
              </a:rPr>
              <a:t>7. Не мучь себя, если не можешь сделать что-то для своего ребенка, просто помни: для ребенка сделано недостаточно, если не сделано все возможное.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>
                <a:solidFill>
                  <a:srgbClr val="000000"/>
                </a:solidFill>
              </a:rPr>
              <a:t>8. Ребенок – это не тиран, который завладевает всей твоей жизнью, и не только плод твоей плоти и крови. Это та драгоценная чаша, которую Жизнь дала тебе на хранение и развитие в ней творческого огня. Ребенок – разворачивающаяся, как свиток, любовь матери и отца, у которых будет расти не «наше», не «свое», не «собственное» дитя, но таинственная душа, данная на хранение и сопровождение, пока неопытна и беззащитна.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>
                <a:solidFill>
                  <a:srgbClr val="000000"/>
                </a:solidFill>
              </a:rPr>
              <a:t>9. Умей любить чужого ребенка. Никогда не делай чужому то, что не хотел бы, чтобы делали твоему.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>
                <a:solidFill>
                  <a:srgbClr val="000000"/>
                </a:solidFill>
              </a:rPr>
              <a:t>10. Люби своего ребенка любым – неталантливым, некрасивым, неудачливым, люби глупым, неуправляемым маленьким, люби нескладным, эгоистичным, сердитым подростком, люби не оправдавшим надежды и ожидания, скрытным, странным, несчастным взрослым... Общаясь с ним – радуйся, радуйся всегда с полным правом, потому что ребенок – это твой праздник, который пока с тобой</a:t>
            </a:r>
            <a:r>
              <a:rPr lang="ru-RU" sz="1200" dirty="0" smtClean="0">
                <a:solidFill>
                  <a:srgbClr val="000000"/>
                </a:solidFill>
              </a:rPr>
              <a:t>.</a:t>
            </a:r>
          </a:p>
          <a:p>
            <a:endParaRPr lang="ru-RU" sz="1200" dirty="0">
              <a:solidFill>
                <a:srgbClr val="000000"/>
              </a:solidFill>
            </a:endParaRPr>
          </a:p>
          <a:p>
            <a:r>
              <a:rPr lang="ru-RU" sz="1200" dirty="0" smtClean="0">
                <a:solidFill>
                  <a:srgbClr val="000000"/>
                </a:solidFill>
              </a:rPr>
              <a:t>                                                                                                                              (</a:t>
            </a:r>
            <a:r>
              <a:rPr lang="ru-RU" sz="1200" dirty="0" err="1" smtClean="0">
                <a:solidFill>
                  <a:srgbClr val="000000"/>
                </a:solidFill>
              </a:rPr>
              <a:t>Януш</a:t>
            </a:r>
            <a:r>
              <a:rPr lang="ru-RU" sz="1200" dirty="0" smtClean="0">
                <a:solidFill>
                  <a:srgbClr val="000000"/>
                </a:solidFill>
              </a:rPr>
              <a:t> Корчак)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5577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До новых встреч!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 descr="C:\Users\Valentina\Pictures\карнтинки)\russkie-narodnye-skazki--56565kolobok копия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681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2509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Выноска со стрелкой вниз 3"/>
          <p:cNvSpPr>
            <a:spLocks noChangeArrowheads="1"/>
          </p:cNvSpPr>
          <p:nvPr/>
        </p:nvSpPr>
        <p:spPr bwMode="auto">
          <a:xfrm>
            <a:off x="990153" y="317425"/>
            <a:ext cx="7072313" cy="1857375"/>
          </a:xfrm>
          <a:prstGeom prst="downArrowCallout">
            <a:avLst>
              <a:gd name="adj1" fmla="val 24997"/>
              <a:gd name="adj2" fmla="val 24997"/>
              <a:gd name="adj3" fmla="val 25000"/>
              <a:gd name="adj4" fmla="val 64977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5400" dirty="0">
                <a:solidFill>
                  <a:srgbClr val="C00000"/>
                </a:solidFill>
              </a:rPr>
              <a:t>Основная цель: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blackWhite">
          <a:xfrm>
            <a:off x="539552" y="2276872"/>
            <a:ext cx="7973516" cy="3236912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100000">
                <a:srgbClr val="142864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B76"/>
                  </a:outerShdw>
                </a:effectLst>
              </a14:hiddenEffects>
            </a:ext>
          </a:extLst>
        </p:spPr>
        <p:txBody>
          <a:bodyPr lIns="70409" tIns="35204" rIns="70409" bIns="35204" anchor="ctr"/>
          <a:lstStyle/>
          <a:p>
            <a:pPr algn="ctr"/>
            <a:r>
              <a:rPr lang="ru-RU" sz="3200" dirty="0">
                <a:solidFill>
                  <a:srgbClr val="FFFF00"/>
                </a:solidFill>
              </a:rPr>
              <a:t>Обеспечение психолого-педагогического сопровождения развития личности детей дошкольного </a:t>
            </a:r>
            <a:r>
              <a:rPr lang="ru-RU" sz="3200" dirty="0" smtClean="0">
                <a:solidFill>
                  <a:srgbClr val="FFFF00"/>
                </a:solidFill>
              </a:rPr>
              <a:t>возраста </a:t>
            </a:r>
            <a:r>
              <a:rPr lang="ru-RU" sz="3200" dirty="0">
                <a:solidFill>
                  <a:srgbClr val="FFFF00"/>
                </a:solidFill>
              </a:rPr>
              <a:t>в современном образовательном процессе, в соответствии ФГОС</a:t>
            </a:r>
          </a:p>
        </p:txBody>
      </p:sp>
    </p:spTree>
    <p:extLst>
      <p:ext uri="{BB962C8B-B14F-4D97-AF65-F5344CB8AC3E}">
        <p14:creationId xmlns:p14="http://schemas.microsoft.com/office/powerpoint/2010/main" val="78953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ыноска со стрелкой вниз 4"/>
          <p:cNvSpPr>
            <a:spLocks noChangeArrowheads="1"/>
          </p:cNvSpPr>
          <p:nvPr/>
        </p:nvSpPr>
        <p:spPr bwMode="auto">
          <a:xfrm rot="18982692">
            <a:off x="793946" y="752466"/>
            <a:ext cx="2847975" cy="2085975"/>
          </a:xfrm>
          <a:prstGeom prst="downArrowCallout">
            <a:avLst>
              <a:gd name="adj1" fmla="val 25005"/>
              <a:gd name="adj2" fmla="val 25005"/>
              <a:gd name="adj3" fmla="val 25000"/>
              <a:gd name="adj4" fmla="val 6497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5400" b="1" dirty="0">
                <a:solidFill>
                  <a:srgbClr val="C00000"/>
                </a:solidFill>
              </a:rPr>
              <a:t>Задачи:</a:t>
            </a:r>
            <a:endParaRPr lang="ru-RU" sz="5400" dirty="0">
              <a:solidFill>
                <a:srgbClr val="C00000"/>
              </a:solidFill>
            </a:endParaRPr>
          </a:p>
          <a:p>
            <a:pPr algn="ctr"/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6156176" y="2641130"/>
            <a:ext cx="2821347" cy="1692808"/>
            <a:chOff x="3627225" y="2002435"/>
            <a:chExt cx="2821347" cy="1692808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627225" y="2002435"/>
              <a:ext cx="2821347" cy="1692808"/>
            </a:xfrm>
            <a:prstGeom prst="rect">
              <a:avLst/>
            </a:prstGeom>
            <a:solidFill>
              <a:srgbClr val="F5A9D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Прямоугольник 8"/>
            <p:cNvSpPr/>
            <p:nvPr/>
          </p:nvSpPr>
          <p:spPr>
            <a:xfrm>
              <a:off x="3627225" y="2002435"/>
              <a:ext cx="2821347" cy="16928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/>
                  <a:cs typeface="Times New Roman"/>
                </a:rPr>
                <a:t>♦  </a:t>
              </a:r>
              <a:r>
                <a:rPr lang="ru-RU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/>
                  <a:cs typeface="Times New Roman"/>
                </a:rPr>
                <a:t>определение причин нарушений личностного и познавательного развития ребенка</a:t>
              </a:r>
              <a:endParaRPr lang="ru-RU" kern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035372" y="764704"/>
            <a:ext cx="2821347" cy="1692808"/>
            <a:chOff x="2720331" y="185973"/>
            <a:chExt cx="2821347" cy="1692808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2720331" y="185973"/>
              <a:ext cx="2821347" cy="1692808"/>
            </a:xfrm>
            <a:prstGeom prst="rect">
              <a:avLst/>
            </a:prstGeom>
            <a:solidFill>
              <a:srgbClr val="FFCC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2720331" y="185973"/>
              <a:ext cx="2821347" cy="16928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/>
                  <a:cs typeface="Times New Roman"/>
                </a:rPr>
                <a:t>♦  </a:t>
              </a:r>
              <a:r>
                <a:rPr lang="ru-RU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/>
                  <a:cs typeface="Times New Roman"/>
                </a:rPr>
                <a:t>содействие развитию личности детей в процессе их воспитания, обучения и социализации</a:t>
              </a:r>
              <a:endParaRPr lang="ru-RU" kern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638043" y="2666269"/>
            <a:ext cx="2821347" cy="1692808"/>
            <a:chOff x="3661702" y="3763154"/>
            <a:chExt cx="2821347" cy="1692808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661702" y="3763154"/>
              <a:ext cx="2821347" cy="1692808"/>
            </a:xfrm>
            <a:prstGeom prst="rect">
              <a:avLst/>
            </a:prstGeom>
            <a:solidFill>
              <a:srgbClr val="FC766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Прямоугольник 14"/>
            <p:cNvSpPr/>
            <p:nvPr/>
          </p:nvSpPr>
          <p:spPr>
            <a:xfrm>
              <a:off x="3661702" y="3763154"/>
              <a:ext cx="2821347" cy="16928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/>
                  <a:cs typeface="Times New Roman"/>
                </a:rPr>
                <a:t>♦  </a:t>
              </a:r>
              <a:r>
                <a:rPr lang="ru-RU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/>
                  <a:cs typeface="Times New Roman"/>
                </a:rPr>
                <a:t>сопровождение детей трудно адаптирующихся и попавших в трудные жизненные ситуации</a:t>
              </a:r>
              <a:r>
                <a:rPr lang="ru-RU" kern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endParaRPr lang="ru-RU" kern="12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4139952" y="4581128"/>
            <a:ext cx="2821347" cy="1692808"/>
            <a:chOff x="531869" y="2002441"/>
            <a:chExt cx="2821347" cy="1692808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531869" y="2002441"/>
              <a:ext cx="2821347" cy="1692808"/>
            </a:xfrm>
            <a:prstGeom prst="rect">
              <a:avLst/>
            </a:prstGeom>
            <a:solidFill>
              <a:srgbClr val="F27A4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Прямоугольник 19"/>
            <p:cNvSpPr/>
            <p:nvPr/>
          </p:nvSpPr>
          <p:spPr>
            <a:xfrm>
              <a:off x="531869" y="2002441"/>
              <a:ext cx="2821347" cy="169280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kern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/>
                  <a:cs typeface="Times New Roman"/>
                </a:rPr>
                <a:t>♦  </a:t>
              </a:r>
              <a:r>
                <a:rPr lang="ru-RU" kern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/>
                  <a:cs typeface="Times New Roman"/>
                </a:rPr>
                <a:t>преодоление нарушений в развитии ребенка</a:t>
              </a:r>
              <a:endParaRPr lang="ru-RU" kern="1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sp>
        <p:nvSpPr>
          <p:cNvPr id="21" name="Documents"/>
          <p:cNvSpPr>
            <a:spLocks noEditPoints="1" noChangeArrowheads="1"/>
          </p:cNvSpPr>
          <p:nvPr/>
        </p:nvSpPr>
        <p:spPr bwMode="auto">
          <a:xfrm>
            <a:off x="7314820" y="-28921"/>
            <a:ext cx="1571625" cy="2157412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2" name="Picture 17" descr="j021769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05985"/>
            <a:ext cx="1108075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36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Направления педагога-психолога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42" name="Picture 2" descr="C:\Users\1037237\Desktop\рис. для презентации\Рисунок1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64184"/>
            <a:ext cx="1819275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1037237\Desktop\рис. для презентации\Рисунок2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3"/>
            <a:ext cx="2724150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1037237\Desktop\рис. для презентации\Рисунок3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873" y="1852836"/>
            <a:ext cx="230505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1037237\Desktop\рис. для презентации\Рисунок4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4824"/>
            <a:ext cx="2305050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85648" y="2769453"/>
            <a:ext cx="14562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Диагностика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48191" y="2769453"/>
            <a:ext cx="1934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Коррекция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и развитие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92280" y="2781821"/>
            <a:ext cx="16848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Консультации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5426" y="3046452"/>
            <a:ext cx="1600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Направления: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7690208" y="3151153"/>
            <a:ext cx="266380" cy="6365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508103" y="3415784"/>
            <a:ext cx="288031" cy="6365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162679">
            <a:off x="3171479" y="3138785"/>
            <a:ext cx="320401" cy="6365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blackWhite">
          <a:xfrm>
            <a:off x="1043608" y="3867629"/>
            <a:ext cx="2628900" cy="929524"/>
          </a:xfrm>
          <a:prstGeom prst="rect">
            <a:avLst/>
          </a:prstGeom>
          <a:gradFill rotWithShape="1">
            <a:gsLst>
              <a:gs pos="0">
                <a:srgbClr val="FF9900"/>
              </a:gs>
              <a:gs pos="100000">
                <a:srgbClr val="8751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B76"/>
                  </a:outerShdw>
                </a:effectLst>
              </a14:hiddenEffects>
            </a:ext>
          </a:extLst>
        </p:spPr>
        <p:txBody>
          <a:bodyPr lIns="70409" tIns="35204" rIns="70409" bIns="35204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♦ </a:t>
            </a:r>
            <a:r>
              <a:rPr lang="ru-RU" sz="2000" b="1" dirty="0" smtClean="0">
                <a:solidFill>
                  <a:srgbClr val="C00000"/>
                </a:solidFill>
              </a:rPr>
              <a:t>адаптация</a:t>
            </a:r>
            <a:endParaRPr lang="ru-RU" sz="2000" b="1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♦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развитие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blackWhite">
          <a:xfrm>
            <a:off x="3855219" y="4080389"/>
            <a:ext cx="2857500" cy="1721558"/>
          </a:xfrm>
          <a:prstGeom prst="rect">
            <a:avLst/>
          </a:prstGeom>
          <a:gradFill rotWithShape="1">
            <a:gsLst>
              <a:gs pos="0">
                <a:srgbClr val="CC99FF"/>
              </a:gs>
              <a:gs pos="100000">
                <a:srgbClr val="8D6AB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B76"/>
                  </a:outerShdw>
                </a:effectLst>
              </a14:hiddenEffects>
            </a:ext>
          </a:extLst>
        </p:spPr>
        <p:txBody>
          <a:bodyPr lIns="70409" tIns="35204" rIns="70409" bIns="35204" anchor="ctr"/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♦ </a:t>
            </a:r>
            <a:r>
              <a:rPr lang="ru-RU" sz="2000" b="1" dirty="0" smtClean="0">
                <a:solidFill>
                  <a:srgbClr val="C00000"/>
                </a:solidFill>
              </a:rPr>
              <a:t>адаптация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♦ </a:t>
            </a:r>
            <a:r>
              <a:rPr lang="ru-RU" sz="2000" b="1" dirty="0" smtClean="0">
                <a:solidFill>
                  <a:srgbClr val="C00000"/>
                </a:solidFill>
              </a:rPr>
              <a:t>развитие интеллекта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♦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эмоции </a:t>
            </a:r>
            <a:endParaRPr lang="ru-RU" sz="2000" b="1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r>
              <a:rPr lang="ru-RU"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♦ подготовка детей к школе</a:t>
            </a:r>
          </a:p>
          <a:p>
            <a:pPr algn="ctr"/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blackWhite">
          <a:xfrm>
            <a:off x="6877050" y="3933056"/>
            <a:ext cx="2098873" cy="1008112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100000">
                <a:srgbClr val="142864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B76"/>
                  </a:outerShdw>
                </a:effectLst>
              </a14:hiddenEffects>
            </a:ext>
          </a:extLst>
        </p:spPr>
        <p:txBody>
          <a:bodyPr lIns="70409" tIns="35204" rIns="70409" bIns="35204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♦ </a:t>
            </a:r>
            <a:r>
              <a:rPr lang="ru-RU" sz="2000" b="1" dirty="0" smtClean="0">
                <a:solidFill>
                  <a:srgbClr val="C00000"/>
                </a:solidFill>
              </a:rPr>
              <a:t>родители</a:t>
            </a:r>
            <a:endParaRPr lang="ru-RU" sz="2000" b="1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♦ </a:t>
            </a:r>
            <a:r>
              <a:rPr lang="ru-RU" sz="2000" b="1" dirty="0" smtClean="0">
                <a:solidFill>
                  <a:srgbClr val="C00000"/>
                </a:solidFill>
              </a:rPr>
              <a:t>педагоги</a:t>
            </a:r>
            <a:endParaRPr lang="ru-RU" sz="2000" dirty="0">
              <a:solidFill>
                <a:srgbClr val="C00000"/>
              </a:solidFill>
            </a:endParaRPr>
          </a:p>
          <a:p>
            <a:pPr algn="ctr"/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/>
        </p:nvSpPr>
        <p:spPr bwMode="blackWhite">
          <a:xfrm>
            <a:off x="1600200" y="260648"/>
            <a:ext cx="6057900" cy="976313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100000">
                <a:srgbClr val="9300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B76"/>
                  </a:outerShdw>
                </a:effectLst>
              </a14:hiddenEffects>
            </a:ext>
          </a:extLst>
        </p:spPr>
        <p:txBody>
          <a:bodyPr lIns="70409" tIns="35204" rIns="70409" bIns="35204" anchor="ctr"/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Проблемы детей: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5" name="AutoShape 15"/>
          <p:cNvSpPr>
            <a:spLocks noChangeArrowheads="1"/>
          </p:cNvSpPr>
          <p:nvPr/>
        </p:nvSpPr>
        <p:spPr bwMode="auto">
          <a:xfrm rot="7358257">
            <a:off x="2314576" y="1470323"/>
            <a:ext cx="685800" cy="257175"/>
          </a:xfrm>
          <a:custGeom>
            <a:avLst/>
            <a:gdLst>
              <a:gd name="T0" fmla="*/ 16330613 w 21600"/>
              <a:gd name="T1" fmla="*/ 0 h 21600"/>
              <a:gd name="T2" fmla="*/ 0 w 21600"/>
              <a:gd name="T3" fmla="*/ 1531001 h 21600"/>
              <a:gd name="T4" fmla="*/ 16330613 w 21600"/>
              <a:gd name="T5" fmla="*/ 3061990 h 21600"/>
              <a:gd name="T6" fmla="*/ 21774150 w 21600"/>
              <a:gd name="T7" fmla="*/ 153100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FF"/>
          </a:solidFill>
          <a:ln w="508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AutoShape 15"/>
          <p:cNvSpPr>
            <a:spLocks noChangeArrowheads="1"/>
          </p:cNvSpPr>
          <p:nvPr/>
        </p:nvSpPr>
        <p:spPr bwMode="auto">
          <a:xfrm rot="5400000">
            <a:off x="4157662" y="1470323"/>
            <a:ext cx="685800" cy="257175"/>
          </a:xfrm>
          <a:custGeom>
            <a:avLst/>
            <a:gdLst>
              <a:gd name="T0" fmla="*/ 16330613 w 21600"/>
              <a:gd name="T1" fmla="*/ 0 h 21600"/>
              <a:gd name="T2" fmla="*/ 0 w 21600"/>
              <a:gd name="T3" fmla="*/ 1531001 h 21600"/>
              <a:gd name="T4" fmla="*/ 16330613 w 21600"/>
              <a:gd name="T5" fmla="*/ 3061990 h 21600"/>
              <a:gd name="T6" fmla="*/ 21774150 w 21600"/>
              <a:gd name="T7" fmla="*/ 153100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FF"/>
          </a:solidFill>
          <a:ln w="508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AutoShape 15"/>
          <p:cNvSpPr>
            <a:spLocks noChangeArrowheads="1"/>
          </p:cNvSpPr>
          <p:nvPr/>
        </p:nvSpPr>
        <p:spPr bwMode="auto">
          <a:xfrm rot="4051104">
            <a:off x="5797848" y="1517947"/>
            <a:ext cx="685800" cy="257175"/>
          </a:xfrm>
          <a:custGeom>
            <a:avLst/>
            <a:gdLst>
              <a:gd name="T0" fmla="*/ 16330613 w 21600"/>
              <a:gd name="T1" fmla="*/ 0 h 21600"/>
              <a:gd name="T2" fmla="*/ 0 w 21600"/>
              <a:gd name="T3" fmla="*/ 1531001 h 21600"/>
              <a:gd name="T4" fmla="*/ 16330613 w 21600"/>
              <a:gd name="T5" fmla="*/ 3061990 h 21600"/>
              <a:gd name="T6" fmla="*/ 21774150 w 21600"/>
              <a:gd name="T7" fmla="*/ 153100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FF"/>
          </a:solidFill>
          <a:ln w="508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179512" y="1907908"/>
            <a:ext cx="3024336" cy="2754192"/>
            <a:chOff x="2016" y="1920"/>
            <a:chExt cx="1680" cy="1680"/>
          </a:xfrm>
        </p:grpSpPr>
        <p:sp>
          <p:nvSpPr>
            <p:cNvPr id="9" name="Oval 30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9999"/>
                </a:gs>
                <a:gs pos="100000">
                  <a:srgbClr val="643C3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252 w 1321"/>
                <a:gd name="T1" fmla="*/ 318 h 712"/>
                <a:gd name="T2" fmla="*/ 1268 w 1321"/>
                <a:gd name="T3" fmla="*/ 351 h 712"/>
                <a:gd name="T4" fmla="*/ 1271 w 1321"/>
                <a:gd name="T5" fmla="*/ 381 h 712"/>
                <a:gd name="T6" fmla="*/ 1266 w 1321"/>
                <a:gd name="T7" fmla="*/ 409 h 712"/>
                <a:gd name="T8" fmla="*/ 1249 w 1321"/>
                <a:gd name="T9" fmla="*/ 436 h 712"/>
                <a:gd name="T10" fmla="*/ 1224 w 1321"/>
                <a:gd name="T11" fmla="*/ 459 h 712"/>
                <a:gd name="T12" fmla="*/ 1193 w 1321"/>
                <a:gd name="T13" fmla="*/ 479 h 712"/>
                <a:gd name="T14" fmla="*/ 1151 w 1321"/>
                <a:gd name="T15" fmla="*/ 498 h 712"/>
                <a:gd name="T16" fmla="*/ 1104 w 1321"/>
                <a:gd name="T17" fmla="*/ 515 h 712"/>
                <a:gd name="T18" fmla="*/ 1051 w 1321"/>
                <a:gd name="T19" fmla="*/ 529 h 712"/>
                <a:gd name="T20" fmla="*/ 992 w 1321"/>
                <a:gd name="T21" fmla="*/ 541 h 712"/>
                <a:gd name="T22" fmla="*/ 931 w 1321"/>
                <a:gd name="T23" fmla="*/ 550 h 712"/>
                <a:gd name="T24" fmla="*/ 862 w 1321"/>
                <a:gd name="T25" fmla="*/ 558 h 712"/>
                <a:gd name="T26" fmla="*/ 793 w 1321"/>
                <a:gd name="T27" fmla="*/ 563 h 712"/>
                <a:gd name="T28" fmla="*/ 765 w 1321"/>
                <a:gd name="T29" fmla="*/ 565 h 712"/>
                <a:gd name="T30" fmla="*/ 458 w 1321"/>
                <a:gd name="T31" fmla="*/ 565 h 712"/>
                <a:gd name="T32" fmla="*/ 454 w 1321"/>
                <a:gd name="T33" fmla="*/ 565 h 712"/>
                <a:gd name="T34" fmla="*/ 393 w 1321"/>
                <a:gd name="T35" fmla="*/ 561 h 712"/>
                <a:gd name="T36" fmla="*/ 335 w 1321"/>
                <a:gd name="T37" fmla="*/ 558 h 712"/>
                <a:gd name="T38" fmla="*/ 280 w 1321"/>
                <a:gd name="T39" fmla="*/ 552 h 712"/>
                <a:gd name="T40" fmla="*/ 227 w 1321"/>
                <a:gd name="T41" fmla="*/ 547 h 712"/>
                <a:gd name="T42" fmla="*/ 179 w 1321"/>
                <a:gd name="T43" fmla="*/ 537 h 712"/>
                <a:gd name="T44" fmla="*/ 135 w 1321"/>
                <a:gd name="T45" fmla="*/ 525 h 712"/>
                <a:gd name="T46" fmla="*/ 98 w 1321"/>
                <a:gd name="T47" fmla="*/ 514 h 712"/>
                <a:gd name="T48" fmla="*/ 65 w 1321"/>
                <a:gd name="T49" fmla="*/ 500 h 712"/>
                <a:gd name="T50" fmla="*/ 37 w 1321"/>
                <a:gd name="T51" fmla="*/ 482 h 712"/>
                <a:gd name="T52" fmla="*/ 18 w 1321"/>
                <a:gd name="T53" fmla="*/ 462 h 712"/>
                <a:gd name="T54" fmla="*/ 6 w 1321"/>
                <a:gd name="T55" fmla="*/ 439 h 712"/>
                <a:gd name="T56" fmla="*/ 0 w 1321"/>
                <a:gd name="T57" fmla="*/ 416 h 712"/>
                <a:gd name="T58" fmla="*/ 0 w 1321"/>
                <a:gd name="T59" fmla="*/ 412 h 712"/>
                <a:gd name="T60" fmla="*/ 4 w 1321"/>
                <a:gd name="T61" fmla="*/ 386 h 712"/>
                <a:gd name="T62" fmla="*/ 16 w 1321"/>
                <a:gd name="T63" fmla="*/ 354 h 712"/>
                <a:gd name="T64" fmla="*/ 49 w 1321"/>
                <a:gd name="T65" fmla="*/ 293 h 712"/>
                <a:gd name="T66" fmla="*/ 90 w 1321"/>
                <a:gd name="T67" fmla="*/ 237 h 712"/>
                <a:gd name="T68" fmla="*/ 141 w 1321"/>
                <a:gd name="T69" fmla="*/ 186 h 712"/>
                <a:gd name="T70" fmla="*/ 196 w 1321"/>
                <a:gd name="T71" fmla="*/ 140 h 712"/>
                <a:gd name="T72" fmla="*/ 260 w 1321"/>
                <a:gd name="T73" fmla="*/ 99 h 712"/>
                <a:gd name="T74" fmla="*/ 329 w 1321"/>
                <a:gd name="T75" fmla="*/ 65 h 712"/>
                <a:gd name="T76" fmla="*/ 399 w 1321"/>
                <a:gd name="T77" fmla="*/ 37 h 712"/>
                <a:gd name="T78" fmla="*/ 479 w 1321"/>
                <a:gd name="T79" fmla="*/ 17 h 712"/>
                <a:gd name="T80" fmla="*/ 559 w 1321"/>
                <a:gd name="T81" fmla="*/ 4 h 712"/>
                <a:gd name="T82" fmla="*/ 642 w 1321"/>
                <a:gd name="T83" fmla="*/ 0 h 712"/>
                <a:gd name="T84" fmla="*/ 642 w 1321"/>
                <a:gd name="T85" fmla="*/ 0 h 712"/>
                <a:gd name="T86" fmla="*/ 731 w 1321"/>
                <a:gd name="T87" fmla="*/ 4 h 712"/>
                <a:gd name="T88" fmla="*/ 815 w 1321"/>
                <a:gd name="T89" fmla="*/ 18 h 712"/>
                <a:gd name="T90" fmla="*/ 897 w 1321"/>
                <a:gd name="T91" fmla="*/ 42 h 712"/>
                <a:gd name="T92" fmla="*/ 972 w 1321"/>
                <a:gd name="T93" fmla="*/ 71 h 712"/>
                <a:gd name="T94" fmla="*/ 1042 w 1321"/>
                <a:gd name="T95" fmla="*/ 109 h 712"/>
                <a:gd name="T96" fmla="*/ 1106 w 1321"/>
                <a:gd name="T97" fmla="*/ 154 h 712"/>
                <a:gd name="T98" fmla="*/ 1163 w 1321"/>
                <a:gd name="T99" fmla="*/ 203 h 712"/>
                <a:gd name="T100" fmla="*/ 1211 w 1321"/>
                <a:gd name="T101" fmla="*/ 257 h 712"/>
                <a:gd name="T102" fmla="*/ 1252 w 1321"/>
                <a:gd name="T103" fmla="*/ 318 h 712"/>
                <a:gd name="T104" fmla="*/ 1252 w 1321"/>
                <a:gd name="T105" fmla="*/ 318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FF999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96405" y="2204864"/>
            <a:ext cx="25345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 smtClean="0">
                <a:solidFill>
                  <a:srgbClr val="7030A0"/>
                </a:solidFill>
              </a:rPr>
              <a:t>агрессия</a:t>
            </a:r>
            <a:r>
              <a:rPr lang="ru-RU" sz="2400" b="1" dirty="0">
                <a:solidFill>
                  <a:srgbClr val="7030A0"/>
                </a:solidFill>
              </a:rPr>
              <a:t>, замкнутость, капризность, </a:t>
            </a:r>
            <a:r>
              <a:rPr lang="ru-RU" sz="2400" b="1" dirty="0" smtClean="0">
                <a:solidFill>
                  <a:srgbClr val="7030A0"/>
                </a:solidFill>
              </a:rPr>
              <a:t>застенчивость</a:t>
            </a:r>
            <a:r>
              <a:rPr lang="ru-RU" sz="2400" b="1" dirty="0">
                <a:solidFill>
                  <a:srgbClr val="7030A0"/>
                </a:solidFill>
              </a:rPr>
              <a:t>, </a:t>
            </a:r>
            <a:r>
              <a:rPr lang="ru-RU" sz="2400" b="1" dirty="0" smtClean="0">
                <a:solidFill>
                  <a:srgbClr val="7030A0"/>
                </a:solidFill>
              </a:rPr>
              <a:t>упрямство</a:t>
            </a:r>
            <a:r>
              <a:rPr lang="ru-RU" sz="2400" b="1" dirty="0">
                <a:solidFill>
                  <a:srgbClr val="7030A0"/>
                </a:solidFill>
              </a:rPr>
              <a:t>, и т.д</a:t>
            </a:r>
            <a:r>
              <a:rPr lang="ru-RU" sz="2400" b="1" dirty="0" smtClean="0">
                <a:solidFill>
                  <a:srgbClr val="7030A0"/>
                </a:solidFill>
              </a:rPr>
              <a:t>.</a:t>
            </a:r>
            <a:endParaRPr lang="ru-RU" sz="2400" dirty="0">
              <a:solidFill>
                <a:srgbClr val="7030A0"/>
              </a:solidFill>
            </a:endParaRPr>
          </a:p>
        </p:txBody>
      </p:sp>
      <p:grpSp>
        <p:nvGrpSpPr>
          <p:cNvPr id="13" name="Group 33"/>
          <p:cNvGrpSpPr>
            <a:grpSpLocks/>
          </p:cNvGrpSpPr>
          <p:nvPr/>
        </p:nvGrpSpPr>
        <p:grpSpPr bwMode="auto">
          <a:xfrm>
            <a:off x="3243281" y="1953811"/>
            <a:ext cx="2771738" cy="2702356"/>
            <a:chOff x="2016" y="1920"/>
            <a:chExt cx="1680" cy="1680"/>
          </a:xfrm>
        </p:grpSpPr>
        <p:sp>
          <p:nvSpPr>
            <p:cNvPr id="14" name="Oval 34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93B1FD"/>
                </a:gs>
                <a:gs pos="100000">
                  <a:srgbClr val="2C354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5" name="Freeform 35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252 w 1321"/>
                <a:gd name="T1" fmla="*/ 318 h 712"/>
                <a:gd name="T2" fmla="*/ 1268 w 1321"/>
                <a:gd name="T3" fmla="*/ 351 h 712"/>
                <a:gd name="T4" fmla="*/ 1271 w 1321"/>
                <a:gd name="T5" fmla="*/ 381 h 712"/>
                <a:gd name="T6" fmla="*/ 1266 w 1321"/>
                <a:gd name="T7" fmla="*/ 409 h 712"/>
                <a:gd name="T8" fmla="*/ 1249 w 1321"/>
                <a:gd name="T9" fmla="*/ 436 h 712"/>
                <a:gd name="T10" fmla="*/ 1224 w 1321"/>
                <a:gd name="T11" fmla="*/ 459 h 712"/>
                <a:gd name="T12" fmla="*/ 1193 w 1321"/>
                <a:gd name="T13" fmla="*/ 479 h 712"/>
                <a:gd name="T14" fmla="*/ 1151 w 1321"/>
                <a:gd name="T15" fmla="*/ 498 h 712"/>
                <a:gd name="T16" fmla="*/ 1104 w 1321"/>
                <a:gd name="T17" fmla="*/ 515 h 712"/>
                <a:gd name="T18" fmla="*/ 1051 w 1321"/>
                <a:gd name="T19" fmla="*/ 529 h 712"/>
                <a:gd name="T20" fmla="*/ 992 w 1321"/>
                <a:gd name="T21" fmla="*/ 541 h 712"/>
                <a:gd name="T22" fmla="*/ 931 w 1321"/>
                <a:gd name="T23" fmla="*/ 550 h 712"/>
                <a:gd name="T24" fmla="*/ 862 w 1321"/>
                <a:gd name="T25" fmla="*/ 558 h 712"/>
                <a:gd name="T26" fmla="*/ 793 w 1321"/>
                <a:gd name="T27" fmla="*/ 563 h 712"/>
                <a:gd name="T28" fmla="*/ 765 w 1321"/>
                <a:gd name="T29" fmla="*/ 565 h 712"/>
                <a:gd name="T30" fmla="*/ 458 w 1321"/>
                <a:gd name="T31" fmla="*/ 565 h 712"/>
                <a:gd name="T32" fmla="*/ 454 w 1321"/>
                <a:gd name="T33" fmla="*/ 565 h 712"/>
                <a:gd name="T34" fmla="*/ 393 w 1321"/>
                <a:gd name="T35" fmla="*/ 561 h 712"/>
                <a:gd name="T36" fmla="*/ 335 w 1321"/>
                <a:gd name="T37" fmla="*/ 558 h 712"/>
                <a:gd name="T38" fmla="*/ 280 w 1321"/>
                <a:gd name="T39" fmla="*/ 552 h 712"/>
                <a:gd name="T40" fmla="*/ 227 w 1321"/>
                <a:gd name="T41" fmla="*/ 547 h 712"/>
                <a:gd name="T42" fmla="*/ 179 w 1321"/>
                <a:gd name="T43" fmla="*/ 537 h 712"/>
                <a:gd name="T44" fmla="*/ 135 w 1321"/>
                <a:gd name="T45" fmla="*/ 525 h 712"/>
                <a:gd name="T46" fmla="*/ 98 w 1321"/>
                <a:gd name="T47" fmla="*/ 514 h 712"/>
                <a:gd name="T48" fmla="*/ 65 w 1321"/>
                <a:gd name="T49" fmla="*/ 500 h 712"/>
                <a:gd name="T50" fmla="*/ 37 w 1321"/>
                <a:gd name="T51" fmla="*/ 482 h 712"/>
                <a:gd name="T52" fmla="*/ 18 w 1321"/>
                <a:gd name="T53" fmla="*/ 462 h 712"/>
                <a:gd name="T54" fmla="*/ 6 w 1321"/>
                <a:gd name="T55" fmla="*/ 439 h 712"/>
                <a:gd name="T56" fmla="*/ 0 w 1321"/>
                <a:gd name="T57" fmla="*/ 416 h 712"/>
                <a:gd name="T58" fmla="*/ 0 w 1321"/>
                <a:gd name="T59" fmla="*/ 412 h 712"/>
                <a:gd name="T60" fmla="*/ 4 w 1321"/>
                <a:gd name="T61" fmla="*/ 386 h 712"/>
                <a:gd name="T62" fmla="*/ 16 w 1321"/>
                <a:gd name="T63" fmla="*/ 354 h 712"/>
                <a:gd name="T64" fmla="*/ 49 w 1321"/>
                <a:gd name="T65" fmla="*/ 293 h 712"/>
                <a:gd name="T66" fmla="*/ 90 w 1321"/>
                <a:gd name="T67" fmla="*/ 237 h 712"/>
                <a:gd name="T68" fmla="*/ 141 w 1321"/>
                <a:gd name="T69" fmla="*/ 186 h 712"/>
                <a:gd name="T70" fmla="*/ 196 w 1321"/>
                <a:gd name="T71" fmla="*/ 140 h 712"/>
                <a:gd name="T72" fmla="*/ 260 w 1321"/>
                <a:gd name="T73" fmla="*/ 99 h 712"/>
                <a:gd name="T74" fmla="*/ 329 w 1321"/>
                <a:gd name="T75" fmla="*/ 65 h 712"/>
                <a:gd name="T76" fmla="*/ 399 w 1321"/>
                <a:gd name="T77" fmla="*/ 37 h 712"/>
                <a:gd name="T78" fmla="*/ 479 w 1321"/>
                <a:gd name="T79" fmla="*/ 17 h 712"/>
                <a:gd name="T80" fmla="*/ 559 w 1321"/>
                <a:gd name="T81" fmla="*/ 4 h 712"/>
                <a:gd name="T82" fmla="*/ 642 w 1321"/>
                <a:gd name="T83" fmla="*/ 0 h 712"/>
                <a:gd name="T84" fmla="*/ 642 w 1321"/>
                <a:gd name="T85" fmla="*/ 0 h 712"/>
                <a:gd name="T86" fmla="*/ 731 w 1321"/>
                <a:gd name="T87" fmla="*/ 4 h 712"/>
                <a:gd name="T88" fmla="*/ 815 w 1321"/>
                <a:gd name="T89" fmla="*/ 18 h 712"/>
                <a:gd name="T90" fmla="*/ 897 w 1321"/>
                <a:gd name="T91" fmla="*/ 42 h 712"/>
                <a:gd name="T92" fmla="*/ 972 w 1321"/>
                <a:gd name="T93" fmla="*/ 71 h 712"/>
                <a:gd name="T94" fmla="*/ 1042 w 1321"/>
                <a:gd name="T95" fmla="*/ 109 h 712"/>
                <a:gd name="T96" fmla="*/ 1106 w 1321"/>
                <a:gd name="T97" fmla="*/ 154 h 712"/>
                <a:gd name="T98" fmla="*/ 1163 w 1321"/>
                <a:gd name="T99" fmla="*/ 203 h 712"/>
                <a:gd name="T100" fmla="*/ 1211 w 1321"/>
                <a:gd name="T101" fmla="*/ 257 h 712"/>
                <a:gd name="T102" fmla="*/ 1252 w 1321"/>
                <a:gd name="T103" fmla="*/ 318 h 712"/>
                <a:gd name="T104" fmla="*/ 1252 w 1321"/>
                <a:gd name="T105" fmla="*/ 318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93B1F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3582894" y="2435696"/>
            <a:ext cx="20183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</a:rPr>
              <a:t>трахи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 </a:t>
            </a:r>
            <a:r>
              <a:rPr lang="ru-RU" sz="2400" b="1" dirty="0">
                <a:solidFill>
                  <a:srgbClr val="FF0000"/>
                </a:solidFill>
              </a:rPr>
              <a:t>тревожность </a:t>
            </a:r>
            <a:r>
              <a:rPr lang="ru-RU" sz="2400" b="1" dirty="0" smtClean="0">
                <a:solidFill>
                  <a:srgbClr val="FF0000"/>
                </a:solidFill>
              </a:rPr>
              <a:t>ребенка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8" name="Group 13"/>
          <p:cNvGrpSpPr>
            <a:grpSpLocks/>
          </p:cNvGrpSpPr>
          <p:nvPr/>
        </p:nvGrpSpPr>
        <p:grpSpPr bwMode="auto">
          <a:xfrm>
            <a:off x="521209" y="4691791"/>
            <a:ext cx="6927801" cy="2333042"/>
            <a:chOff x="2016" y="1920"/>
            <a:chExt cx="1680" cy="1680"/>
          </a:xfrm>
        </p:grpSpPr>
        <p:sp>
          <p:nvSpPr>
            <p:cNvPr id="19" name="Oval 14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93B1FD"/>
                </a:gs>
                <a:gs pos="100000">
                  <a:srgbClr val="2C354C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252 w 1321"/>
                <a:gd name="T1" fmla="*/ 318 h 712"/>
                <a:gd name="T2" fmla="*/ 1268 w 1321"/>
                <a:gd name="T3" fmla="*/ 351 h 712"/>
                <a:gd name="T4" fmla="*/ 1271 w 1321"/>
                <a:gd name="T5" fmla="*/ 381 h 712"/>
                <a:gd name="T6" fmla="*/ 1266 w 1321"/>
                <a:gd name="T7" fmla="*/ 409 h 712"/>
                <a:gd name="T8" fmla="*/ 1249 w 1321"/>
                <a:gd name="T9" fmla="*/ 436 h 712"/>
                <a:gd name="T10" fmla="*/ 1224 w 1321"/>
                <a:gd name="T11" fmla="*/ 459 h 712"/>
                <a:gd name="T12" fmla="*/ 1193 w 1321"/>
                <a:gd name="T13" fmla="*/ 479 h 712"/>
                <a:gd name="T14" fmla="*/ 1151 w 1321"/>
                <a:gd name="T15" fmla="*/ 498 h 712"/>
                <a:gd name="T16" fmla="*/ 1104 w 1321"/>
                <a:gd name="T17" fmla="*/ 515 h 712"/>
                <a:gd name="T18" fmla="*/ 1051 w 1321"/>
                <a:gd name="T19" fmla="*/ 529 h 712"/>
                <a:gd name="T20" fmla="*/ 992 w 1321"/>
                <a:gd name="T21" fmla="*/ 541 h 712"/>
                <a:gd name="T22" fmla="*/ 931 w 1321"/>
                <a:gd name="T23" fmla="*/ 550 h 712"/>
                <a:gd name="T24" fmla="*/ 862 w 1321"/>
                <a:gd name="T25" fmla="*/ 558 h 712"/>
                <a:gd name="T26" fmla="*/ 793 w 1321"/>
                <a:gd name="T27" fmla="*/ 563 h 712"/>
                <a:gd name="T28" fmla="*/ 765 w 1321"/>
                <a:gd name="T29" fmla="*/ 565 h 712"/>
                <a:gd name="T30" fmla="*/ 458 w 1321"/>
                <a:gd name="T31" fmla="*/ 565 h 712"/>
                <a:gd name="T32" fmla="*/ 454 w 1321"/>
                <a:gd name="T33" fmla="*/ 565 h 712"/>
                <a:gd name="T34" fmla="*/ 393 w 1321"/>
                <a:gd name="T35" fmla="*/ 561 h 712"/>
                <a:gd name="T36" fmla="*/ 335 w 1321"/>
                <a:gd name="T37" fmla="*/ 558 h 712"/>
                <a:gd name="T38" fmla="*/ 280 w 1321"/>
                <a:gd name="T39" fmla="*/ 552 h 712"/>
                <a:gd name="T40" fmla="*/ 227 w 1321"/>
                <a:gd name="T41" fmla="*/ 547 h 712"/>
                <a:gd name="T42" fmla="*/ 179 w 1321"/>
                <a:gd name="T43" fmla="*/ 537 h 712"/>
                <a:gd name="T44" fmla="*/ 135 w 1321"/>
                <a:gd name="T45" fmla="*/ 525 h 712"/>
                <a:gd name="T46" fmla="*/ 98 w 1321"/>
                <a:gd name="T47" fmla="*/ 514 h 712"/>
                <a:gd name="T48" fmla="*/ 65 w 1321"/>
                <a:gd name="T49" fmla="*/ 500 h 712"/>
                <a:gd name="T50" fmla="*/ 37 w 1321"/>
                <a:gd name="T51" fmla="*/ 482 h 712"/>
                <a:gd name="T52" fmla="*/ 18 w 1321"/>
                <a:gd name="T53" fmla="*/ 462 h 712"/>
                <a:gd name="T54" fmla="*/ 6 w 1321"/>
                <a:gd name="T55" fmla="*/ 439 h 712"/>
                <a:gd name="T56" fmla="*/ 0 w 1321"/>
                <a:gd name="T57" fmla="*/ 416 h 712"/>
                <a:gd name="T58" fmla="*/ 0 w 1321"/>
                <a:gd name="T59" fmla="*/ 412 h 712"/>
                <a:gd name="T60" fmla="*/ 4 w 1321"/>
                <a:gd name="T61" fmla="*/ 386 h 712"/>
                <a:gd name="T62" fmla="*/ 16 w 1321"/>
                <a:gd name="T63" fmla="*/ 354 h 712"/>
                <a:gd name="T64" fmla="*/ 49 w 1321"/>
                <a:gd name="T65" fmla="*/ 293 h 712"/>
                <a:gd name="T66" fmla="*/ 90 w 1321"/>
                <a:gd name="T67" fmla="*/ 237 h 712"/>
                <a:gd name="T68" fmla="*/ 141 w 1321"/>
                <a:gd name="T69" fmla="*/ 186 h 712"/>
                <a:gd name="T70" fmla="*/ 196 w 1321"/>
                <a:gd name="T71" fmla="*/ 140 h 712"/>
                <a:gd name="T72" fmla="*/ 260 w 1321"/>
                <a:gd name="T73" fmla="*/ 99 h 712"/>
                <a:gd name="T74" fmla="*/ 329 w 1321"/>
                <a:gd name="T75" fmla="*/ 65 h 712"/>
                <a:gd name="T76" fmla="*/ 399 w 1321"/>
                <a:gd name="T77" fmla="*/ 37 h 712"/>
                <a:gd name="T78" fmla="*/ 479 w 1321"/>
                <a:gd name="T79" fmla="*/ 17 h 712"/>
                <a:gd name="T80" fmla="*/ 559 w 1321"/>
                <a:gd name="T81" fmla="*/ 4 h 712"/>
                <a:gd name="T82" fmla="*/ 642 w 1321"/>
                <a:gd name="T83" fmla="*/ 0 h 712"/>
                <a:gd name="T84" fmla="*/ 642 w 1321"/>
                <a:gd name="T85" fmla="*/ 0 h 712"/>
                <a:gd name="T86" fmla="*/ 731 w 1321"/>
                <a:gd name="T87" fmla="*/ 4 h 712"/>
                <a:gd name="T88" fmla="*/ 815 w 1321"/>
                <a:gd name="T89" fmla="*/ 18 h 712"/>
                <a:gd name="T90" fmla="*/ 897 w 1321"/>
                <a:gd name="T91" fmla="*/ 42 h 712"/>
                <a:gd name="T92" fmla="*/ 972 w 1321"/>
                <a:gd name="T93" fmla="*/ 71 h 712"/>
                <a:gd name="T94" fmla="*/ 1042 w 1321"/>
                <a:gd name="T95" fmla="*/ 109 h 712"/>
                <a:gd name="T96" fmla="*/ 1106 w 1321"/>
                <a:gd name="T97" fmla="*/ 154 h 712"/>
                <a:gd name="T98" fmla="*/ 1163 w 1321"/>
                <a:gd name="T99" fmla="*/ 203 h 712"/>
                <a:gd name="T100" fmla="*/ 1211 w 1321"/>
                <a:gd name="T101" fmla="*/ 257 h 712"/>
                <a:gd name="T102" fmla="*/ 1252 w 1321"/>
                <a:gd name="T103" fmla="*/ 318 h 712"/>
                <a:gd name="T104" fmla="*/ 1252 w 1321"/>
                <a:gd name="T105" fmla="*/ 318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93B1FD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2" name="Group 45"/>
          <p:cNvGrpSpPr>
            <a:grpSpLocks/>
          </p:cNvGrpSpPr>
          <p:nvPr/>
        </p:nvGrpSpPr>
        <p:grpSpPr bwMode="auto">
          <a:xfrm>
            <a:off x="6114012" y="2055952"/>
            <a:ext cx="2669996" cy="2813208"/>
            <a:chOff x="2016" y="1920"/>
            <a:chExt cx="1680" cy="1680"/>
          </a:xfrm>
        </p:grpSpPr>
        <p:sp>
          <p:nvSpPr>
            <p:cNvPr id="23" name="Oval 46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2532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4" name="Freeform 47"/>
            <p:cNvSpPr>
              <a:spLocks/>
            </p:cNvSpPr>
            <p:nvPr/>
          </p:nvSpPr>
          <p:spPr bwMode="gray">
            <a:xfrm>
              <a:off x="2240" y="1954"/>
              <a:ext cx="1231" cy="634"/>
            </a:xfrm>
            <a:custGeom>
              <a:avLst/>
              <a:gdLst>
                <a:gd name="T0" fmla="*/ 1252 w 1321"/>
                <a:gd name="T1" fmla="*/ 318 h 712"/>
                <a:gd name="T2" fmla="*/ 1268 w 1321"/>
                <a:gd name="T3" fmla="*/ 351 h 712"/>
                <a:gd name="T4" fmla="*/ 1271 w 1321"/>
                <a:gd name="T5" fmla="*/ 381 h 712"/>
                <a:gd name="T6" fmla="*/ 1266 w 1321"/>
                <a:gd name="T7" fmla="*/ 409 h 712"/>
                <a:gd name="T8" fmla="*/ 1249 w 1321"/>
                <a:gd name="T9" fmla="*/ 436 h 712"/>
                <a:gd name="T10" fmla="*/ 1224 w 1321"/>
                <a:gd name="T11" fmla="*/ 459 h 712"/>
                <a:gd name="T12" fmla="*/ 1193 w 1321"/>
                <a:gd name="T13" fmla="*/ 479 h 712"/>
                <a:gd name="T14" fmla="*/ 1151 w 1321"/>
                <a:gd name="T15" fmla="*/ 498 h 712"/>
                <a:gd name="T16" fmla="*/ 1104 w 1321"/>
                <a:gd name="T17" fmla="*/ 515 h 712"/>
                <a:gd name="T18" fmla="*/ 1051 w 1321"/>
                <a:gd name="T19" fmla="*/ 529 h 712"/>
                <a:gd name="T20" fmla="*/ 992 w 1321"/>
                <a:gd name="T21" fmla="*/ 541 h 712"/>
                <a:gd name="T22" fmla="*/ 931 w 1321"/>
                <a:gd name="T23" fmla="*/ 550 h 712"/>
                <a:gd name="T24" fmla="*/ 862 w 1321"/>
                <a:gd name="T25" fmla="*/ 558 h 712"/>
                <a:gd name="T26" fmla="*/ 793 w 1321"/>
                <a:gd name="T27" fmla="*/ 563 h 712"/>
                <a:gd name="T28" fmla="*/ 765 w 1321"/>
                <a:gd name="T29" fmla="*/ 565 h 712"/>
                <a:gd name="T30" fmla="*/ 458 w 1321"/>
                <a:gd name="T31" fmla="*/ 565 h 712"/>
                <a:gd name="T32" fmla="*/ 454 w 1321"/>
                <a:gd name="T33" fmla="*/ 565 h 712"/>
                <a:gd name="T34" fmla="*/ 393 w 1321"/>
                <a:gd name="T35" fmla="*/ 561 h 712"/>
                <a:gd name="T36" fmla="*/ 335 w 1321"/>
                <a:gd name="T37" fmla="*/ 558 h 712"/>
                <a:gd name="T38" fmla="*/ 280 w 1321"/>
                <a:gd name="T39" fmla="*/ 552 h 712"/>
                <a:gd name="T40" fmla="*/ 227 w 1321"/>
                <a:gd name="T41" fmla="*/ 547 h 712"/>
                <a:gd name="T42" fmla="*/ 179 w 1321"/>
                <a:gd name="T43" fmla="*/ 537 h 712"/>
                <a:gd name="T44" fmla="*/ 135 w 1321"/>
                <a:gd name="T45" fmla="*/ 525 h 712"/>
                <a:gd name="T46" fmla="*/ 98 w 1321"/>
                <a:gd name="T47" fmla="*/ 514 h 712"/>
                <a:gd name="T48" fmla="*/ 65 w 1321"/>
                <a:gd name="T49" fmla="*/ 500 h 712"/>
                <a:gd name="T50" fmla="*/ 37 w 1321"/>
                <a:gd name="T51" fmla="*/ 482 h 712"/>
                <a:gd name="T52" fmla="*/ 18 w 1321"/>
                <a:gd name="T53" fmla="*/ 462 h 712"/>
                <a:gd name="T54" fmla="*/ 6 w 1321"/>
                <a:gd name="T55" fmla="*/ 439 h 712"/>
                <a:gd name="T56" fmla="*/ 0 w 1321"/>
                <a:gd name="T57" fmla="*/ 416 h 712"/>
                <a:gd name="T58" fmla="*/ 0 w 1321"/>
                <a:gd name="T59" fmla="*/ 412 h 712"/>
                <a:gd name="T60" fmla="*/ 4 w 1321"/>
                <a:gd name="T61" fmla="*/ 386 h 712"/>
                <a:gd name="T62" fmla="*/ 16 w 1321"/>
                <a:gd name="T63" fmla="*/ 354 h 712"/>
                <a:gd name="T64" fmla="*/ 49 w 1321"/>
                <a:gd name="T65" fmla="*/ 293 h 712"/>
                <a:gd name="T66" fmla="*/ 90 w 1321"/>
                <a:gd name="T67" fmla="*/ 237 h 712"/>
                <a:gd name="T68" fmla="*/ 141 w 1321"/>
                <a:gd name="T69" fmla="*/ 186 h 712"/>
                <a:gd name="T70" fmla="*/ 196 w 1321"/>
                <a:gd name="T71" fmla="*/ 140 h 712"/>
                <a:gd name="T72" fmla="*/ 260 w 1321"/>
                <a:gd name="T73" fmla="*/ 99 h 712"/>
                <a:gd name="T74" fmla="*/ 329 w 1321"/>
                <a:gd name="T75" fmla="*/ 65 h 712"/>
                <a:gd name="T76" fmla="*/ 399 w 1321"/>
                <a:gd name="T77" fmla="*/ 37 h 712"/>
                <a:gd name="T78" fmla="*/ 479 w 1321"/>
                <a:gd name="T79" fmla="*/ 17 h 712"/>
                <a:gd name="T80" fmla="*/ 559 w 1321"/>
                <a:gd name="T81" fmla="*/ 4 h 712"/>
                <a:gd name="T82" fmla="*/ 642 w 1321"/>
                <a:gd name="T83" fmla="*/ 0 h 712"/>
                <a:gd name="T84" fmla="*/ 642 w 1321"/>
                <a:gd name="T85" fmla="*/ 0 h 712"/>
                <a:gd name="T86" fmla="*/ 731 w 1321"/>
                <a:gd name="T87" fmla="*/ 4 h 712"/>
                <a:gd name="T88" fmla="*/ 815 w 1321"/>
                <a:gd name="T89" fmla="*/ 18 h 712"/>
                <a:gd name="T90" fmla="*/ 897 w 1321"/>
                <a:gd name="T91" fmla="*/ 42 h 712"/>
                <a:gd name="T92" fmla="*/ 972 w 1321"/>
                <a:gd name="T93" fmla="*/ 71 h 712"/>
                <a:gd name="T94" fmla="*/ 1042 w 1321"/>
                <a:gd name="T95" fmla="*/ 109 h 712"/>
                <a:gd name="T96" fmla="*/ 1106 w 1321"/>
                <a:gd name="T97" fmla="*/ 154 h 712"/>
                <a:gd name="T98" fmla="*/ 1163 w 1321"/>
                <a:gd name="T99" fmla="*/ 203 h 712"/>
                <a:gd name="T100" fmla="*/ 1211 w 1321"/>
                <a:gd name="T101" fmla="*/ 257 h 712"/>
                <a:gd name="T102" fmla="*/ 1252 w 1321"/>
                <a:gd name="T103" fmla="*/ 318 h 712"/>
                <a:gd name="T104" fmla="*/ 1252 w 1321"/>
                <a:gd name="T105" fmla="*/ 318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99CC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BF6EE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6546252" y="2718791"/>
            <a:ext cx="1775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</a:rPr>
              <a:t>память, внимание, мышление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00201" y="5205218"/>
            <a:ext cx="49611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>
                <a:solidFill>
                  <a:srgbClr val="002060"/>
                </a:solidFill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</a:rPr>
              <a:t>роблемы адаптации</a:t>
            </a:r>
            <a:endParaRPr lang="ru-RU" sz="2400" dirty="0">
              <a:solidFill>
                <a:srgbClr val="002060"/>
              </a:solidFill>
            </a:endParaRPr>
          </a:p>
          <a:p>
            <a:pPr algn="ctr" fontAlgn="base"/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</a:rPr>
              <a:t>роблемы </a:t>
            </a:r>
            <a:r>
              <a:rPr lang="ru-RU" sz="2400" b="1" dirty="0">
                <a:solidFill>
                  <a:srgbClr val="002060"/>
                </a:solidFill>
              </a:rPr>
              <a:t>общения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algn="ctr" fontAlgn="base"/>
            <a:r>
              <a:rPr lang="ru-RU" sz="2400" b="1" dirty="0" smtClean="0">
                <a:solidFill>
                  <a:srgbClr val="002060"/>
                </a:solidFill>
              </a:rPr>
              <a:t>со сверстниками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55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Работа с педагогами и родителями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6645">
            <a:off x="309703" y="3218500"/>
            <a:ext cx="4482788" cy="288459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2952">
            <a:off x="4898074" y="1831069"/>
            <a:ext cx="3777015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8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Адаптация детей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493">
            <a:off x="429355" y="1044745"/>
            <a:ext cx="3516531" cy="23490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0983">
            <a:off x="4555843" y="1164378"/>
            <a:ext cx="3619129" cy="24175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266">
            <a:off x="488167" y="3718941"/>
            <a:ext cx="4105888" cy="27427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3147">
            <a:off x="5508104" y="3526672"/>
            <a:ext cx="2414650" cy="312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5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346" y="-24340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Коррекционная работа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46" y="993010"/>
            <a:ext cx="3645131" cy="26600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93010"/>
            <a:ext cx="3912566" cy="2662117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628" y="3933056"/>
            <a:ext cx="4001601" cy="267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7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060799" cy="77215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Познаём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39" y="1006564"/>
            <a:ext cx="7664069" cy="5119599"/>
          </a:xfrm>
        </p:spPr>
      </p:pic>
    </p:spTree>
    <p:extLst>
      <p:ext uri="{BB962C8B-B14F-4D97-AF65-F5344CB8AC3E}">
        <p14:creationId xmlns:p14="http://schemas.microsoft.com/office/powerpoint/2010/main" val="228755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0F0F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188</Words>
  <Application>Microsoft Office PowerPoint</Application>
  <PresentationFormat>Экран (4:3)</PresentationFormat>
  <Paragraphs>46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Педагог-психолог в детском саду   </vt:lpstr>
      <vt:lpstr>Презентация PowerPoint</vt:lpstr>
      <vt:lpstr>Презентация PowerPoint</vt:lpstr>
      <vt:lpstr>Направления педагога-психолога</vt:lpstr>
      <vt:lpstr>Презентация PowerPoint</vt:lpstr>
      <vt:lpstr>Работа с педагогами и родителями</vt:lpstr>
      <vt:lpstr>Адаптация детей</vt:lpstr>
      <vt:lpstr>Коррекционная работа</vt:lpstr>
      <vt:lpstr>Познаём</vt:lpstr>
      <vt:lpstr>Презентация PowerPoint</vt:lpstr>
      <vt:lpstr>Релаксируем</vt:lpstr>
      <vt:lpstr>Конструируем</vt:lpstr>
      <vt:lpstr>Играем</vt:lpstr>
      <vt:lpstr>10 заповедей родителей:</vt:lpstr>
      <vt:lpstr>До новых встреч!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1037237</dc:creator>
  <cp:lastModifiedBy>Image&amp;Matros™</cp:lastModifiedBy>
  <cp:revision>38</cp:revision>
  <dcterms:created xsi:type="dcterms:W3CDTF">2016-10-10T11:39:03Z</dcterms:created>
  <dcterms:modified xsi:type="dcterms:W3CDTF">2017-09-08T08:40:36Z</dcterms:modified>
</cp:coreProperties>
</file>