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49BB6-F324-45B5-9302-868D4DA73487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DCC3-8A07-4563-855A-AA87A28371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1634" y="4643446"/>
            <a:ext cx="7272366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Педагог-психолог</a:t>
            </a:r>
          </a:p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МБДОУ №13 «Сказка»</a:t>
            </a:r>
          </a:p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Ященко Л.В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071538" y="714356"/>
            <a:ext cx="6715172" cy="1785949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Использование техники релаксации, как одной из форм здоровьесберегающих технологий в ДОУ.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8" name="Picture 4" descr="https://avatars.mds.yandex.net/i?id=cec551f35dfbc261fe87fc55af4b6fc85c5f629e-775558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928934"/>
            <a:ext cx="5730912" cy="3509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Дыхательная релаксация </a:t>
            </a:r>
            <a:b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( упражнения на расслабление с сосредоточением на дыхании).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1472" y="1857364"/>
            <a:ext cx="4038600" cy="4268799"/>
          </a:xfrm>
        </p:spPr>
        <p:txBody>
          <a:bodyPr/>
          <a:lstStyle/>
          <a:p>
            <a:pPr>
              <a:buNone/>
            </a:pPr>
            <a:r>
              <a:rPr lang="ru-RU" sz="1600" b="1" i="1" dirty="0" smtClean="0"/>
              <a:t>«Воздушный шарик».</a:t>
            </a:r>
            <a:endParaRPr lang="ru-RU" sz="1600" dirty="0" smtClean="0"/>
          </a:p>
          <a:p>
            <a:pPr>
              <a:buNone/>
            </a:pPr>
            <a:r>
              <a:rPr lang="ru-RU" sz="1600" b="1" u="sng" dirty="0" smtClean="0"/>
              <a:t>Цель: </a:t>
            </a:r>
            <a:r>
              <a:rPr lang="ru-RU" sz="1600" dirty="0" smtClean="0"/>
              <a:t>снятие напряжения.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857364"/>
            <a:ext cx="4038600" cy="4268799"/>
          </a:xfrm>
        </p:spPr>
        <p:txBody>
          <a:bodyPr/>
          <a:lstStyle/>
          <a:p>
            <a:pPr>
              <a:buNone/>
            </a:pPr>
            <a:r>
              <a:rPr lang="ru-RU" sz="1600" b="1" i="1" dirty="0" smtClean="0"/>
              <a:t>«Корабль и ветер».</a:t>
            </a:r>
            <a:endParaRPr lang="ru-RU" sz="1600" dirty="0" smtClean="0"/>
          </a:p>
          <a:p>
            <a:pPr>
              <a:buNone/>
            </a:pPr>
            <a:r>
              <a:rPr lang="ru-RU" sz="1600" b="1" u="sng" dirty="0" smtClean="0"/>
              <a:t>Цель: </a:t>
            </a:r>
            <a:r>
              <a:rPr lang="ru-RU" sz="1600" dirty="0" smtClean="0"/>
              <a:t>настрой группы на рабочий лад, особенно, если дети устали. </a:t>
            </a:r>
          </a:p>
          <a:p>
            <a:endParaRPr lang="ru-RU" dirty="0"/>
          </a:p>
        </p:txBody>
      </p:sp>
      <p:pic>
        <p:nvPicPr>
          <p:cNvPr id="2052" name="Picture 4" descr="C:\Users\Сказка\Desktop\релаксация\WhatsApp Image 2023-03-10 at 11.16.24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786058"/>
            <a:ext cx="4095709" cy="3071782"/>
          </a:xfrm>
          <a:prstGeom prst="rect">
            <a:avLst/>
          </a:prstGeom>
          <a:noFill/>
        </p:spPr>
      </p:pic>
      <p:pic>
        <p:nvPicPr>
          <p:cNvPr id="2054" name="Picture 6" descr="C:\Users\Сказка\Desktop\релаксация\WhatsApp Image 2023-03-10 at 11.15.5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786058"/>
            <a:ext cx="4214842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Звуковая релаксация. (Расслабление под звуки природы).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238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        В качестве звуков для релаксации детей дошкольного возраста оптимально подойдут акустические композиции, имитирующие звуки природы:</a:t>
            </a:r>
          </a:p>
          <a:p>
            <a:pPr>
              <a:buNone/>
            </a:pPr>
            <a:endParaRPr lang="ru-RU" sz="1600" dirty="0" smtClean="0"/>
          </a:p>
          <a:p>
            <a:r>
              <a:rPr lang="ru-RU" sz="1600" dirty="0" smtClean="0"/>
              <a:t>дождь;</a:t>
            </a:r>
          </a:p>
          <a:p>
            <a:r>
              <a:rPr lang="ru-RU" sz="1600" dirty="0" smtClean="0"/>
              <a:t>шум леса с птичьими трелями;</a:t>
            </a:r>
          </a:p>
          <a:p>
            <a:r>
              <a:rPr lang="ru-RU" sz="1600" dirty="0" smtClean="0"/>
              <a:t>морской прибой.</a:t>
            </a:r>
          </a:p>
          <a:p>
            <a:endParaRPr lang="ru-RU" sz="1600" dirty="0" smtClean="0"/>
          </a:p>
        </p:txBody>
      </p:sp>
      <p:pic>
        <p:nvPicPr>
          <p:cNvPr id="3077" name="Picture 5" descr="C:\Users\Сказка\Desktop\1649134069_13-vsegda-pomnim-com-p-meditatsiya-na-prirode-foto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214554"/>
            <a:ext cx="3428992" cy="2286230"/>
          </a:xfrm>
          <a:prstGeom prst="rect">
            <a:avLst/>
          </a:prstGeom>
          <a:noFill/>
        </p:spPr>
      </p:pic>
      <p:sp>
        <p:nvSpPr>
          <p:cNvPr id="3079" name="AutoShape 7" descr="C:\Users\%D0%A1%D0%BA%D0%B0%D0%B7%D0%BA%D0%B0\Desktop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1" name="AutoShape 9" descr="C:\Users\%D0%A1%D0%BA%D0%B0%D0%B7%D0%BA%D0%B0\Desktop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C:\Users\%D0%A1%D0%BA%D0%B0%D0%B7%D0%BA%D0%B0\Downloads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429132"/>
            <a:ext cx="3071833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 descr="C:\Users\Сказка\Downloads\1670674585_15-kartinkin-net-p-letnii-dozhd-kartinki-instagram-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643314"/>
            <a:ext cx="3088510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Аутотренинг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000108"/>
            <a:ext cx="4143404" cy="5572164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   (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Занятия построены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на дыхательных упражнениях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и воображении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участников). </a:t>
            </a:r>
          </a:p>
          <a:p>
            <a:pPr algn="ctr"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 smtClean="0"/>
              <a:t>Тренировка </a:t>
            </a:r>
            <a:r>
              <a:rPr lang="ru-RU" sz="1600" dirty="0" smtClean="0"/>
              <a:t>всегда начинается с обучения технике </a:t>
            </a:r>
            <a:r>
              <a:rPr lang="ru-RU" sz="1600" dirty="0" smtClean="0"/>
              <a:t>дыхания.</a:t>
            </a:r>
          </a:p>
          <a:p>
            <a:r>
              <a:rPr lang="ru-RU" sz="1600" dirty="0" smtClean="0"/>
              <a:t>Первое </a:t>
            </a:r>
            <a:r>
              <a:rPr lang="ru-RU" sz="1600" dirty="0" smtClean="0"/>
              <a:t>упражнение </a:t>
            </a:r>
            <a:r>
              <a:rPr lang="ru-RU" sz="1600" dirty="0" smtClean="0"/>
              <a:t>«Горячие монеты</a:t>
            </a:r>
            <a:r>
              <a:rPr lang="ru-RU" sz="1600" dirty="0" smtClean="0"/>
              <a:t>».</a:t>
            </a:r>
          </a:p>
          <a:p>
            <a:r>
              <a:rPr lang="ru-RU" sz="1600" dirty="0" smtClean="0"/>
              <a:t>Особая роль в аутотренинге уделена </a:t>
            </a:r>
            <a:r>
              <a:rPr lang="ru-RU" sz="1600" dirty="0" smtClean="0"/>
              <a:t>музыке.</a:t>
            </a:r>
          </a:p>
          <a:p>
            <a:r>
              <a:rPr lang="ru-RU" sz="1600" dirty="0" smtClean="0"/>
              <a:t>Тренинг начинается с того, что дети располагаются на </a:t>
            </a:r>
            <a:r>
              <a:rPr lang="ru-RU" sz="1600" dirty="0" smtClean="0"/>
              <a:t>полу.</a:t>
            </a:r>
          </a:p>
          <a:p>
            <a:r>
              <a:rPr lang="ru-RU" sz="1600" dirty="0" smtClean="0"/>
              <a:t>Погружение в аутогенную тренировку происходит </a:t>
            </a:r>
            <a:r>
              <a:rPr lang="ru-RU" sz="1600" dirty="0" smtClean="0"/>
              <a:t>постепенно.</a:t>
            </a:r>
          </a:p>
          <a:p>
            <a:r>
              <a:rPr lang="ru-RU" sz="1600" dirty="0" smtClean="0"/>
              <a:t>У</a:t>
            </a:r>
            <a:r>
              <a:rPr lang="ru-RU" sz="1600" dirty="0" smtClean="0"/>
              <a:t>никальная </a:t>
            </a:r>
            <a:r>
              <a:rPr lang="ru-RU" sz="1600" dirty="0" smtClean="0"/>
              <a:t>часть аутогенной тренировки - воображаемое сказочное </a:t>
            </a:r>
            <a:r>
              <a:rPr lang="ru-RU" sz="1600" dirty="0" smtClean="0"/>
              <a:t>путешествие.</a:t>
            </a:r>
          </a:p>
          <a:p>
            <a:endParaRPr lang="ru-RU" sz="1600" dirty="0"/>
          </a:p>
        </p:txBody>
      </p:sp>
      <p:pic>
        <p:nvPicPr>
          <p:cNvPr id="1026" name="Picture 2" descr="C:\Users\Сказка\Desktop\релаксация\WhatsApp Image 2023-03-10 at 11.14.0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071546"/>
            <a:ext cx="3882854" cy="1885944"/>
          </a:xfrm>
          <a:prstGeom prst="rect">
            <a:avLst/>
          </a:prstGeom>
          <a:noFill/>
        </p:spPr>
      </p:pic>
      <p:pic>
        <p:nvPicPr>
          <p:cNvPr id="1027" name="Picture 3" descr="C:\Users\Сказка\Desktop\видео, фото\фото занятий\P1030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928934"/>
            <a:ext cx="2714676" cy="2035800"/>
          </a:xfrm>
          <a:prstGeom prst="rect">
            <a:avLst/>
          </a:prstGeom>
          <a:noFill/>
        </p:spPr>
      </p:pic>
      <p:pic>
        <p:nvPicPr>
          <p:cNvPr id="1028" name="Picture 4" descr="C:\Users\Сказка\Desktop\релаксация\WhatsApp Image 2023-03-10 at 11.16.26 (3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8154" y="2786058"/>
            <a:ext cx="2095515" cy="1571636"/>
          </a:xfrm>
          <a:prstGeom prst="rect">
            <a:avLst/>
          </a:prstGeom>
          <a:noFill/>
        </p:spPr>
      </p:pic>
      <p:pic>
        <p:nvPicPr>
          <p:cNvPr id="8" name="Picture 2" descr="C:\Users\Сказка\Desktop\релаксация\WhatsApp Image 2023-03-10 at 11.16.23 (3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4357694"/>
            <a:ext cx="2857520" cy="2143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Аутотренинг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714356"/>
            <a:ext cx="4038600" cy="614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/>
              <a:t>«Зайки серые устали».</a:t>
            </a:r>
            <a:endParaRPr lang="ru-RU" sz="1800" dirty="0" smtClean="0"/>
          </a:p>
          <a:p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714356"/>
            <a:ext cx="4038600" cy="542916"/>
          </a:xfrm>
        </p:spPr>
        <p:txBody>
          <a:bodyPr/>
          <a:lstStyle/>
          <a:p>
            <a:pPr>
              <a:buNone/>
            </a:pPr>
            <a:r>
              <a:rPr lang="ru-RU" sz="1600" b="1" i="1" dirty="0" smtClean="0"/>
              <a:t>                     </a:t>
            </a:r>
            <a:r>
              <a:rPr lang="ru-RU" sz="1800" b="1" i="1" dirty="0" smtClean="0"/>
              <a:t>«</a:t>
            </a:r>
            <a:r>
              <a:rPr lang="ru-RU" sz="1800" b="1" i="1" dirty="0" smtClean="0"/>
              <a:t>Отдых на море».</a:t>
            </a:r>
            <a:endParaRPr lang="ru-RU" sz="1800" dirty="0" smtClean="0"/>
          </a:p>
          <a:p>
            <a:endParaRPr lang="ru-RU" dirty="0"/>
          </a:p>
        </p:txBody>
      </p:sp>
      <p:pic>
        <p:nvPicPr>
          <p:cNvPr id="2051" name="Picture 3" descr="C:\Users\Сказка\Desktop\релаксация\WhatsApp Image 2023-03-10 at 11.14.5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14422"/>
            <a:ext cx="3606387" cy="1714512"/>
          </a:xfrm>
          <a:prstGeom prst="rect">
            <a:avLst/>
          </a:prstGeom>
          <a:noFill/>
        </p:spPr>
      </p:pic>
      <p:pic>
        <p:nvPicPr>
          <p:cNvPr id="2052" name="Picture 4" descr="C:\Users\Сказка\Desktop\релаксация\WhatsApp Image 2023-03-10 at 11.16.26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214422"/>
            <a:ext cx="3200388" cy="20002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72000" y="3857628"/>
            <a:ext cx="4572000" cy="237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Процедура</a:t>
            </a:r>
            <a:r>
              <a:rPr lang="ru-RU" sz="12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лягте на ковёр, закройте глаза, успокойтесь, </a:t>
            </a: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медленно мысленно произнесите: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Я лежу на песчаном берегу моря. Тело моё расслабленное.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Ручки, ножки мои расслаблены.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Веки мои тяжелеют, мне хочется спать.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Мне хорошо.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Я слышу плеск волны, мне хорошо.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Я вижу чистое голубое небо. Я отдыхаю.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Я вижу в небе парящих птиц. Мне хорошо.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Я слышу плеск волны. Я слышу звуки крика птиц.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Мне хорошо. Я просыпаюсь.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</a:t>
            </a: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проснулся. Я встаю. Мне </a:t>
            </a:r>
            <a:r>
              <a:rPr lang="ru-RU" sz="1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хорошо.</a:t>
            </a:r>
            <a:endParaRPr lang="ru-RU" sz="1200" dirty="0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14282" y="3571876"/>
            <a:ext cx="4143404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Зайки серые устали и на травку прилегли. И серенький зайчик Коля прилёг, и пушистый зайчик Настя прилегла, и шустрый зайчонок Женя прилёг. Лапки зайки вытянули, лапки у заек тяжёлые, тёплые: и у зайки Алисы тёплые, и у зайчонка Егора, и Лёвы тёплые и тяжёлые, никак не поднять. Ласковый тёплый ветерок нежно гладит зайчишек: и зайчика Надю, и заиньку Софию. Трава под ногами мягкая, зайки взглянули на небо и увидели облака, которые превращались в разные фигурки.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Закрываются глазки у зайчат: заснул Зайчонок Дима, слипаются глазки и у Заиньки Даши, лобики у заек прохладные. Спят зайки. Снится им зелёная полянка, сладкая морковка…Отдохнули зайки, вытянули лапки, стали здоровыми и сильными! Мы вернулись на поляну в долине, окружённой горами, а на краю поляны виднеется кромка леса, а с другого края долины течёт река.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5000628" y="3274547"/>
            <a:ext cx="40005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снятие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психомышечного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напряжения, отдых, восстановление сил.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30003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снятие </a:t>
            </a:r>
            <a:r>
              <a:rPr lang="ru-RU" sz="1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психомышечного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напряжения, </a:t>
            </a: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отдых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восстановление сил.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Вывод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/>
              <a:t> </a:t>
            </a:r>
            <a:r>
              <a:rPr lang="ru-RU" sz="1600" dirty="0" smtClean="0"/>
              <a:t>              Современные </a:t>
            </a:r>
            <a:r>
              <a:rPr lang="ru-RU" sz="1600" dirty="0" smtClean="0"/>
              <a:t>научные данные доказывают, что для психического здоровья детей необходима сбалансированность положительных и отрицательных эмоций, обеспечивая поддержание душевного равновесия и жизнеутверждающего поведения.</a:t>
            </a:r>
          </a:p>
          <a:p>
            <a:pPr algn="just">
              <a:buNone/>
            </a:pPr>
            <a:r>
              <a:rPr lang="ru-RU" sz="1600" dirty="0" smtClean="0"/>
              <a:t>    </a:t>
            </a:r>
            <a:r>
              <a:rPr lang="ru-RU" sz="1600" dirty="0" smtClean="0"/>
              <a:t>          </a:t>
            </a:r>
            <a:r>
              <a:rPr lang="ru-RU" sz="1600" dirty="0" smtClean="0"/>
              <a:t>Наша задача состоит не в том, чтобы подавлять или искоренять эмоции, а в том, чтобы научить детей ощущать свои эмоции, управлять своим поведением, слышать своё тело.</a:t>
            </a:r>
          </a:p>
          <a:p>
            <a:pPr algn="just">
              <a:buNone/>
            </a:pPr>
            <a:r>
              <a:rPr lang="ru-RU" sz="1600" dirty="0" smtClean="0"/>
              <a:t>     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3" name="Picture 1" descr="C:\Users\Сказка\Desktop\релаксация\WhatsApp Image 2023-03-10 at 11.15.2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071810"/>
            <a:ext cx="6731004" cy="3028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smtClean="0">
                <a:solidFill>
                  <a:schemeClr val="tx2">
                    <a:lumMod val="75000"/>
                  </a:schemeClr>
                </a:solidFill>
              </a:rPr>
              <a:t>Применение здоровьесберегающих технологий в ДОУ.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r>
              <a:rPr lang="ru-RU" sz="1600" b="1" dirty="0" err="1" smtClean="0">
                <a:cs typeface="Times New Roman" pitchFamily="18" charset="0"/>
              </a:rPr>
              <a:t>Здоровьесберегающие</a:t>
            </a:r>
            <a:r>
              <a:rPr lang="ru-RU" sz="1600" b="1" dirty="0" smtClean="0">
                <a:cs typeface="Times New Roman" pitchFamily="18" charset="0"/>
              </a:rPr>
              <a:t> технологии </a:t>
            </a:r>
            <a:r>
              <a:rPr lang="ru-RU" sz="1600" dirty="0" smtClean="0">
                <a:cs typeface="Times New Roman" pitchFamily="18" charset="0"/>
              </a:rPr>
              <a:t>в дошкольном образовании – это технологии, направленные на решение задачи сохранения, поддержания и обогащения здоровья субъектов педагогического процесса в детском саду: детей, педагогов и родителей.</a:t>
            </a:r>
          </a:p>
          <a:p>
            <a:endParaRPr lang="ru-RU" dirty="0"/>
          </a:p>
        </p:txBody>
      </p:sp>
      <p:pic>
        <p:nvPicPr>
          <p:cNvPr id="1026" name="Picture 2" descr="C:\Users\Сказка\Desktop\видео, фото\фото с занятий\P1110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714620"/>
            <a:ext cx="3742347" cy="2499772"/>
          </a:xfrm>
          <a:prstGeom prst="rect">
            <a:avLst/>
          </a:prstGeom>
          <a:noFill/>
        </p:spPr>
      </p:pic>
      <p:pic>
        <p:nvPicPr>
          <p:cNvPr id="1027" name="Picture 3" descr="C:\Users\Сказка\Desktop\видео, фото\фото с занятий\P11103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428868"/>
            <a:ext cx="3466205" cy="2315317"/>
          </a:xfrm>
          <a:prstGeom prst="rect">
            <a:avLst/>
          </a:prstGeom>
          <a:noFill/>
        </p:spPr>
      </p:pic>
      <p:pic>
        <p:nvPicPr>
          <p:cNvPr id="1028" name="Picture 4" descr="C:\Users\Сказка\Desktop\видео, фото\фото занятий\P10300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071942"/>
            <a:ext cx="3572188" cy="2678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Релаксация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>
            <a:normAutofit/>
          </a:bodyPr>
          <a:lstStyle/>
          <a:p>
            <a:r>
              <a:rPr lang="ru-RU" sz="1600" b="1" u="sng" dirty="0"/>
              <a:t>Релаксация</a:t>
            </a:r>
            <a:r>
              <a:rPr lang="ru-RU" sz="1600" dirty="0"/>
              <a:t> (от лат. </a:t>
            </a:r>
            <a:r>
              <a:rPr lang="ru-RU" sz="1600" dirty="0" err="1"/>
              <a:t>relaxation</a:t>
            </a:r>
            <a:r>
              <a:rPr lang="ru-RU" sz="1600" dirty="0"/>
              <a:t> – ослабление, расслабление) – глубокое мышечное расслабление, сопровождающееся снятием психического напряжения. Релаксация может быть как непроизвольной, так и произвольной, достигнутой в результате применения специальных психофизиологических техник.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Цель релаксации :</a:t>
            </a:r>
            <a:r>
              <a:rPr lang="ru-RU" sz="1600" dirty="0" smtClean="0"/>
              <a:t> </a:t>
            </a:r>
            <a:r>
              <a:rPr lang="ru-RU" sz="1600" dirty="0"/>
              <a:t>способствование снятия у детей внутреннего мышечного напряжения, </a:t>
            </a:r>
            <a:r>
              <a:rPr lang="ru-RU" sz="1600" dirty="0" smtClean="0"/>
              <a:t>приведение </a:t>
            </a:r>
            <a:r>
              <a:rPr lang="ru-RU" sz="1600" dirty="0"/>
              <a:t>нервной системы и психики дошкольников в состояние покоя, формирование положительных эмоций и чувств.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Задачи </a:t>
            </a:r>
            <a:r>
              <a:rPr lang="ru-RU" sz="1600" b="1" dirty="0"/>
              <a:t>релаксации:</a:t>
            </a:r>
            <a:endParaRPr lang="ru-RU" sz="1600" dirty="0"/>
          </a:p>
          <a:p>
            <a:pPr>
              <a:buNone/>
            </a:pPr>
            <a:r>
              <a:rPr lang="ru-RU" sz="1600" dirty="0"/>
              <a:t>— укреплять физическое и психическое </a:t>
            </a:r>
            <a:r>
              <a:rPr lang="ru-RU" sz="1600" b="1" dirty="0"/>
              <a:t>здоровье 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 smtClean="0"/>
              <a:t>— </a:t>
            </a:r>
            <a:r>
              <a:rPr lang="ru-RU" sz="1600" dirty="0"/>
              <a:t>учить снимать напряжение мышц после физических упражнений</a:t>
            </a:r>
            <a:r>
              <a:rPr lang="ru-RU" sz="1600" dirty="0" smtClean="0"/>
              <a:t>;</a:t>
            </a:r>
          </a:p>
          <a:p>
            <a:pPr>
              <a:buNone/>
            </a:pPr>
            <a:r>
              <a:rPr lang="ru-RU" sz="1600" dirty="0" smtClean="0"/>
              <a:t>  — тренировать умение регулировать свои поведенческие реакции;</a:t>
            </a:r>
          </a:p>
          <a:p>
            <a:pPr>
              <a:buNone/>
            </a:pPr>
            <a:r>
              <a:rPr lang="ru-RU" sz="1600" dirty="0" smtClean="0"/>
              <a:t>— </a:t>
            </a:r>
            <a:r>
              <a:rPr lang="ru-RU" sz="1600" dirty="0"/>
              <a:t>развивать воображение, образное мышление;</a:t>
            </a:r>
          </a:p>
          <a:p>
            <a:pPr>
              <a:buNone/>
            </a:pPr>
            <a:r>
              <a:rPr lang="ru-RU" sz="1600" dirty="0"/>
              <a:t>— формировать положительные эмоции и чувства.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Правила проведения релаксации: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600" dirty="0"/>
              <a:t>Упражнения на релаксацию выполняются в тихой, спокойной обстановке.</a:t>
            </a:r>
          </a:p>
          <a:p>
            <a:pPr lvl="0"/>
            <a:r>
              <a:rPr lang="ru-RU" sz="1600" dirty="0"/>
              <a:t>Расслабляться лучше с закрытыми глазами.</a:t>
            </a:r>
          </a:p>
          <a:p>
            <a:pPr lvl="0"/>
            <a:r>
              <a:rPr lang="ru-RU" sz="1600" dirty="0"/>
              <a:t>В зависимости от условий применения данных упражнений используются различные </a:t>
            </a:r>
            <a:r>
              <a:rPr lang="ru-RU" sz="1600" dirty="0" smtClean="0"/>
              <a:t>позы</a:t>
            </a:r>
            <a:r>
              <a:rPr lang="ru-RU" sz="1600" dirty="0"/>
              <a:t>.</a:t>
            </a:r>
          </a:p>
          <a:p>
            <a:pPr lvl="0"/>
            <a:r>
              <a:rPr lang="ru-RU" sz="1600" dirty="0"/>
              <a:t>Во время выполнения упражнений на релаксацию учить детей распознавать ощущение напряженности и расслабленности.</a:t>
            </a:r>
          </a:p>
          <a:p>
            <a:pPr lvl="0"/>
            <a:r>
              <a:rPr lang="ru-RU" sz="1600" dirty="0"/>
              <a:t>Не спешить заканчивать релаксацию.</a:t>
            </a:r>
          </a:p>
          <a:p>
            <a:pPr lvl="0"/>
            <a:r>
              <a:rPr lang="ru-RU" sz="1600" dirty="0"/>
              <a:t>Дети могут полежать, если им хочется.</a:t>
            </a:r>
          </a:p>
          <a:p>
            <a:pPr lvl="0"/>
            <a:r>
              <a:rPr lang="ru-RU" sz="1600" dirty="0"/>
              <a:t>Выходить из этого состояния нужно медленно, спокойно: сначала потянуться, словно после пробуждения ото сна, затем открыть глаза и потихоньку сесть.</a:t>
            </a:r>
          </a:p>
          <a:p>
            <a:pPr lvl="0"/>
            <a:r>
              <a:rPr lang="ru-RU" sz="1600" dirty="0"/>
              <a:t>При использовании упражнений на расслабление отдельных частей тела учитывается предыдущий вид деятельности </a:t>
            </a:r>
            <a:r>
              <a:rPr lang="ru-RU" sz="1600" dirty="0" smtClean="0"/>
              <a:t>детей.</a:t>
            </a:r>
            <a:endParaRPr lang="ru-RU" sz="1600" dirty="0"/>
          </a:p>
          <a:p>
            <a:pPr lvl="0"/>
            <a:r>
              <a:rPr lang="ru-RU" sz="1600" dirty="0"/>
              <a:t>Целесообразно проводить релаксацию в заключительной части занятия или после таких форм работы, которые требуют от ребёнка достаточного умственного или мышечного напряжения.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Принципы при организации релаксации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>
            <a:normAutofit/>
          </a:bodyPr>
          <a:lstStyle/>
          <a:p>
            <a:pPr lvl="0"/>
            <a:r>
              <a:rPr lang="ru-RU" sz="1600" b="1" dirty="0"/>
              <a:t>Сознательность</a:t>
            </a:r>
            <a:r>
              <a:rPr lang="ru-RU" sz="1600" dirty="0"/>
              <a:t>. </a:t>
            </a:r>
            <a:r>
              <a:rPr lang="ru-RU" sz="1600" dirty="0" smtClean="0"/>
              <a:t>Ребенок </a:t>
            </a:r>
            <a:r>
              <a:rPr lang="ru-RU" sz="1600" dirty="0"/>
              <a:t>учится самостоятельно и творчески решать задачи познавательного характера.</a:t>
            </a:r>
          </a:p>
          <a:p>
            <a:pPr lvl="0"/>
            <a:r>
              <a:rPr lang="ru-RU" sz="1600" b="1" dirty="0"/>
              <a:t>Активность</a:t>
            </a:r>
            <a:r>
              <a:rPr lang="ru-RU" sz="1600" dirty="0"/>
              <a:t>. Предполагает высокую степень инициативы и творчества.</a:t>
            </a:r>
          </a:p>
          <a:p>
            <a:pPr lvl="0"/>
            <a:r>
              <a:rPr lang="ru-RU" sz="1600" b="1" dirty="0"/>
              <a:t>Систематичность и последовательность</a:t>
            </a:r>
            <a:r>
              <a:rPr lang="ru-RU" sz="1600" dirty="0"/>
              <a:t> – непрерывность процесса.</a:t>
            </a:r>
          </a:p>
          <a:p>
            <a:pPr lvl="0"/>
            <a:r>
              <a:rPr lang="ru-RU" sz="1600" b="1" i="1" dirty="0"/>
              <a:t>«Не навреди!»</a:t>
            </a:r>
            <a:endParaRPr lang="ru-RU" sz="1600" dirty="0"/>
          </a:p>
          <a:p>
            <a:pPr lvl="0"/>
            <a:r>
              <a:rPr lang="ru-RU" sz="1600" b="1" dirty="0"/>
              <a:t>Постепенности.</a:t>
            </a:r>
            <a:endParaRPr lang="ru-RU" sz="1600" dirty="0"/>
          </a:p>
          <a:p>
            <a:pPr lvl="0"/>
            <a:r>
              <a:rPr lang="ru-RU" sz="1600" b="1" dirty="0"/>
              <a:t>Доступность и индивидуализация</a:t>
            </a:r>
            <a:r>
              <a:rPr lang="ru-RU" sz="1600" dirty="0"/>
              <a:t>. Необходимо учитывать индивидуальные особенности детей.</a:t>
            </a:r>
          </a:p>
          <a:p>
            <a:pPr lvl="0"/>
            <a:r>
              <a:rPr lang="ru-RU" sz="1600" b="1" dirty="0"/>
              <a:t>Цикличность</a:t>
            </a:r>
            <a:r>
              <a:rPr lang="ru-RU" sz="1600" dirty="0"/>
              <a:t>- предполагает повторяющуюся последовательность.</a:t>
            </a:r>
          </a:p>
          <a:p>
            <a:pPr lvl="0"/>
            <a:r>
              <a:rPr lang="ru-RU" sz="1600" b="1" dirty="0"/>
              <a:t>Оздоровительная направленность</a:t>
            </a:r>
            <a:r>
              <a:rPr lang="ru-RU" sz="1600" dirty="0"/>
              <a:t>. Принцип нацелен на укрепление здоровья в процессе воспитания и обучения.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С какими детьми можно использовать релаксацию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b="1" dirty="0" err="1" smtClean="0"/>
              <a:t>гиперактивными</a:t>
            </a:r>
            <a:r>
              <a:rPr lang="ru-RU" sz="1600" dirty="0" smtClean="0"/>
              <a:t>. Благодаря расслаблению нормализуется </a:t>
            </a:r>
            <a:r>
              <a:rPr lang="ru-RU" sz="1600" dirty="0" err="1" smtClean="0"/>
              <a:t>гипертонус</a:t>
            </a:r>
            <a:r>
              <a:rPr lang="ru-RU" sz="1600" dirty="0" smtClean="0"/>
              <a:t> и </a:t>
            </a:r>
            <a:r>
              <a:rPr lang="ru-RU" sz="1600" dirty="0" err="1" smtClean="0"/>
              <a:t>гипотонус</a:t>
            </a:r>
            <a:r>
              <a:rPr lang="ru-RU" sz="1600" dirty="0" smtClean="0"/>
              <a:t> мышц, развивается чувствование своего тела;</a:t>
            </a:r>
          </a:p>
          <a:p>
            <a:r>
              <a:rPr lang="ru-RU" sz="1600" dirty="0" smtClean="0"/>
              <a:t>  </a:t>
            </a:r>
            <a:r>
              <a:rPr lang="ru-RU" sz="1600" b="1" dirty="0" smtClean="0"/>
              <a:t>склонными к агрессивному поведению</a:t>
            </a:r>
            <a:r>
              <a:rPr lang="ru-RU" sz="1600" dirty="0" smtClean="0"/>
              <a:t>, т. к. им зачастую свойственны мышечные зажимы, особенно в области лица и кистей рук;</a:t>
            </a:r>
          </a:p>
          <a:p>
            <a:r>
              <a:rPr lang="ru-RU" sz="1600" b="1" dirty="0" smtClean="0"/>
              <a:t>застенчивыми,</a:t>
            </a:r>
            <a:r>
              <a:rPr lang="ru-RU" sz="1600" dirty="0" smtClean="0"/>
              <a:t> т. к. эти дети, несмотря на внешнюю бесчувственность, испытывают такую же бурю эмоций, как и остальные дети, но не могут их проявить, отреагировать внешне.</a:t>
            </a:r>
          </a:p>
          <a:p>
            <a:endParaRPr lang="ru-RU" dirty="0"/>
          </a:p>
        </p:txBody>
      </p:sp>
      <p:pic>
        <p:nvPicPr>
          <p:cNvPr id="1026" name="Picture 2" descr="C:\Users\Сказка\Desktop\видео, фото\фото занятий\P10209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428736"/>
            <a:ext cx="3235894" cy="2426921"/>
          </a:xfrm>
          <a:prstGeom prst="rect">
            <a:avLst/>
          </a:prstGeom>
          <a:noFill/>
        </p:spPr>
      </p:pic>
      <p:pic>
        <p:nvPicPr>
          <p:cNvPr id="1027" name="Picture 3" descr="C:\Users\Сказка\Desktop\видео, фото\фото занятий\P10209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0504"/>
            <a:ext cx="3500462" cy="2705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Когда, где и как используем релаксацию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72072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В комплексе утренней гимнастики, как физкультминутка на занятии, перед сном, и в любом режимном моменте в течение дня. </a:t>
            </a:r>
          </a:p>
          <a:p>
            <a:r>
              <a:rPr lang="ru-RU" sz="2900" dirty="0" smtClean="0"/>
              <a:t> Все </a:t>
            </a:r>
            <a:r>
              <a:rPr lang="ru-RU" sz="2900" b="1" dirty="0" smtClean="0"/>
              <a:t>релаксации</a:t>
            </a:r>
            <a:r>
              <a:rPr lang="ru-RU" sz="2900" dirty="0" smtClean="0"/>
              <a:t> проводятся под спокойную расслабляющую музыку.</a:t>
            </a:r>
          </a:p>
          <a:p>
            <a:r>
              <a:rPr lang="ru-RU" sz="2900" dirty="0" smtClean="0"/>
              <a:t>Текст читается спокойно, достаточно громким голосом, в размеренном темпе, с соблюдением пауз. </a:t>
            </a:r>
          </a:p>
          <a:p>
            <a:r>
              <a:rPr lang="ru-RU" sz="2900" dirty="0" smtClean="0"/>
              <a:t>Перед проведением </a:t>
            </a:r>
            <a:r>
              <a:rPr lang="ru-RU" sz="2900" b="1" dirty="0" smtClean="0"/>
              <a:t>релаксации педагог поясняет</a:t>
            </a:r>
            <a:r>
              <a:rPr lang="ru-RU" sz="2900" dirty="0" smtClean="0"/>
              <a:t>, какую позу или исходное положение нужно принять. </a:t>
            </a:r>
          </a:p>
          <a:p>
            <a:r>
              <a:rPr lang="ru-RU" sz="2900" dirty="0" smtClean="0"/>
              <a:t>Творческий подход и артистичность педагога во время проведения </a:t>
            </a:r>
            <a:r>
              <a:rPr lang="ru-RU" sz="2900" b="1" dirty="0" smtClean="0"/>
              <a:t>релаксационных упражнений</a:t>
            </a:r>
            <a:r>
              <a:rPr lang="ru-RU" sz="2900" dirty="0" smtClean="0"/>
              <a:t> создадут атмосферу доброжелательных отношений, позволят детям научиться владеть мышцами своего тела, а в дальнейшем – самостоятельно контролировать своё состояние, применять в жизни полученные навыки </a:t>
            </a:r>
            <a:r>
              <a:rPr lang="ru-RU" sz="2900" b="1" dirty="0" smtClean="0"/>
              <a:t>релаксации.</a:t>
            </a:r>
            <a:endParaRPr lang="ru-RU" sz="2900" dirty="0" smtClean="0"/>
          </a:p>
          <a:p>
            <a:pPr algn="just">
              <a:buNone/>
            </a:pPr>
            <a:r>
              <a:rPr lang="ru-RU" sz="2900" dirty="0" smtClean="0"/>
              <a:t> </a:t>
            </a:r>
          </a:p>
          <a:p>
            <a:endParaRPr lang="ru-RU" dirty="0"/>
          </a:p>
        </p:txBody>
      </p:sp>
      <p:pic>
        <p:nvPicPr>
          <p:cNvPr id="2051" name="Picture 3" descr="C:\Users\Сказка\Desktop\релаксация\WhatsApp Image 2023-03-10 at 11.16.2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7" y="4000504"/>
            <a:ext cx="3595712" cy="2696785"/>
          </a:xfrm>
          <a:prstGeom prst="rect">
            <a:avLst/>
          </a:prstGeom>
          <a:noFill/>
        </p:spPr>
      </p:pic>
      <p:pic>
        <p:nvPicPr>
          <p:cNvPr id="8193" name="Picture 1" descr="C:\Users\Сказка\Desktop\релаксация\WhatsApp Image 2023-03-10 at 11.16.23 (2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357298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Виды релаксации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sz="1600" dirty="0" smtClean="0"/>
          </a:p>
          <a:p>
            <a:endParaRPr lang="ru-RU" sz="1600" dirty="0" smtClean="0"/>
          </a:p>
          <a:p>
            <a:pPr>
              <a:buNone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   мышечная                  дыхательная                      звуковая                 аутотренинг           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357422" y="4500570"/>
            <a:ext cx="207170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678629" y="3679033"/>
            <a:ext cx="2357454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928794" y="1714488"/>
            <a:ext cx="4357718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</a:rPr>
              <a:t>Релаксация</a:t>
            </a:r>
            <a:endParaRPr lang="ru-RU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16200000" flipH="1">
            <a:off x="4357686" y="4357694"/>
            <a:ext cx="200026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5500694" y="3643314"/>
            <a:ext cx="2286016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Мышечная релаксация.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(Упражнения на расслабление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различных мышц).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00240"/>
            <a:ext cx="4038600" cy="41259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/>
              <a:t>«Штанга</a:t>
            </a:r>
            <a:r>
              <a:rPr lang="ru-RU" sz="1800" i="1" dirty="0" smtClean="0"/>
              <a:t>». </a:t>
            </a:r>
            <a:endParaRPr lang="ru-RU" sz="1800" dirty="0" smtClean="0"/>
          </a:p>
          <a:p>
            <a:pPr>
              <a:buNone/>
            </a:pPr>
            <a:r>
              <a:rPr lang="ru-RU" sz="1800" b="1" u="sng" dirty="0" smtClean="0"/>
              <a:t>Цель:</a:t>
            </a:r>
            <a:r>
              <a:rPr lang="ru-RU" sz="1800" b="1" dirty="0" smtClean="0"/>
              <a:t> </a:t>
            </a:r>
            <a:r>
              <a:rPr lang="ru-RU" sz="1800" dirty="0" smtClean="0"/>
              <a:t>расслабление мышц спины.</a:t>
            </a:r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3438" y="2000240"/>
            <a:ext cx="4038600" cy="4383087"/>
          </a:xfrm>
        </p:spPr>
        <p:txBody>
          <a:bodyPr/>
          <a:lstStyle/>
          <a:p>
            <a:pPr>
              <a:buNone/>
            </a:pPr>
            <a:r>
              <a:rPr lang="ru-RU" sz="1800" b="1" i="1" dirty="0" smtClean="0"/>
              <a:t>«Дудочка».</a:t>
            </a:r>
            <a:endParaRPr lang="ru-RU" sz="1800" dirty="0" smtClean="0"/>
          </a:p>
          <a:p>
            <a:pPr>
              <a:buNone/>
            </a:pPr>
            <a:r>
              <a:rPr lang="ru-RU" sz="1800" b="1" u="sng" dirty="0" smtClean="0"/>
              <a:t>Цель</a:t>
            </a:r>
            <a:r>
              <a:rPr lang="ru-RU" sz="1800" b="1" dirty="0" smtClean="0"/>
              <a:t>:</a:t>
            </a:r>
            <a:r>
              <a:rPr lang="ru-RU" sz="1800" dirty="0" smtClean="0"/>
              <a:t> расслабление мышц лица, особенно вокруг губ.</a:t>
            </a:r>
          </a:p>
          <a:p>
            <a:endParaRPr lang="ru-RU" dirty="0"/>
          </a:p>
        </p:txBody>
      </p:sp>
      <p:pic>
        <p:nvPicPr>
          <p:cNvPr id="3075" name="Picture 3" descr="C:\Users\Сказка\Desktop\релаксация\WhatsApp Image 2023-03-10 at 11.16.22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14686"/>
            <a:ext cx="3643338" cy="2732503"/>
          </a:xfrm>
          <a:prstGeom prst="rect">
            <a:avLst/>
          </a:prstGeom>
          <a:noFill/>
        </p:spPr>
      </p:pic>
      <p:pic>
        <p:nvPicPr>
          <p:cNvPr id="3076" name="Picture 4" descr="C:\Users\Сказка\Desktop\релаксация\WhatsApp Image 2023-03-10 at 11.16.22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4686"/>
            <a:ext cx="3738589" cy="2803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901</Words>
  <Application>Microsoft Office PowerPoint</Application>
  <PresentationFormat>Экран (4:3)</PresentationFormat>
  <Paragraphs>109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Использование техники релаксации, как одной из форм здоровьесберегающих технологий в ДОУ. </vt:lpstr>
      <vt:lpstr>Применение здоровьесберегающих технологий в ДОУ.</vt:lpstr>
      <vt:lpstr>Релаксация</vt:lpstr>
      <vt:lpstr>Правила проведения релаксации: </vt:lpstr>
      <vt:lpstr>Принципы при организации релаксации: </vt:lpstr>
      <vt:lpstr>С какими детьми можно использовать релаксацию</vt:lpstr>
      <vt:lpstr>Когда, где и как используем релаксацию</vt:lpstr>
      <vt:lpstr>Виды релаксации</vt:lpstr>
      <vt:lpstr>Мышечная релаксация. (Упражнения на расслабление  различных мышц). </vt:lpstr>
      <vt:lpstr>Дыхательная релаксация  ( упражнения на расслабление с сосредоточением на дыхании). </vt:lpstr>
      <vt:lpstr>Звуковая релаксация. (Расслабление под звуки природы). </vt:lpstr>
      <vt:lpstr> Аутотренинг  </vt:lpstr>
      <vt:lpstr>Аутотренинг</vt:lpstr>
      <vt:lpstr>Вывод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техники релаксации, как одной из форм здоровьесберегающих технологий в ДОУ.</dc:title>
  <dc:creator>Сказка</dc:creator>
  <cp:lastModifiedBy>Сказка</cp:lastModifiedBy>
  <cp:revision>51</cp:revision>
  <dcterms:created xsi:type="dcterms:W3CDTF">2023-03-10T08:28:19Z</dcterms:created>
  <dcterms:modified xsi:type="dcterms:W3CDTF">2023-03-14T07:54:02Z</dcterms:modified>
</cp:coreProperties>
</file>